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660384004_1290x1720.jpg"/>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tif"/></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lauriegreen.org" TargetMode="External"/><Relationship Id="rId3" Type="http://schemas.openxmlformats.org/officeDocument/2006/relationships/image" Target="../media/image1.tif"/></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tif"/></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tif"/></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Susie Curti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lgn="ctr"/>
          </a:lstStyle>
          <a:p>
            <a:pPr/>
            <a:r>
              <a:t>Susie Curtis </a:t>
            </a:r>
          </a:p>
        </p:txBody>
      </p:sp>
      <p:sp>
        <p:nvSpPr>
          <p:cNvPr id="152" name="Theological Reflection"/>
          <p:cNvSpPr txBox="1"/>
          <p:nvPr>
            <p:ph type="ctrTitle"/>
          </p:nvPr>
        </p:nvSpPr>
        <p:spPr>
          <a:prstGeom prst="rect">
            <a:avLst/>
          </a:prstGeom>
        </p:spPr>
        <p:txBody>
          <a:bodyPr/>
          <a:lstStyle>
            <a:lvl1pPr algn="ctr">
              <a:defRPr b="0">
                <a:latin typeface="Avenir Heavy"/>
                <a:ea typeface="Avenir Heavy"/>
                <a:cs typeface="Avenir Heavy"/>
                <a:sym typeface="Avenir Heavy"/>
              </a:defRPr>
            </a:lvl1pPr>
          </a:lstStyle>
          <a:p>
            <a:pPr/>
            <a:r>
              <a:t>Theological Reflection </a:t>
            </a:r>
          </a:p>
        </p:txBody>
      </p:sp>
      <p:sp>
        <p:nvSpPr>
          <p:cNvPr id="153" name="Reader Training 2022"/>
          <p:cNvSpPr txBox="1"/>
          <p:nvPr>
            <p:ph type="subTitle" sz="quarter" idx="1"/>
          </p:nvPr>
        </p:nvSpPr>
        <p:spPr>
          <a:prstGeom prst="rect">
            <a:avLst/>
          </a:prstGeom>
        </p:spPr>
        <p:txBody>
          <a:bodyPr/>
          <a:lstStyle>
            <a:lvl1pPr algn="ctr"/>
          </a:lstStyle>
          <a:p>
            <a:pPr/>
            <a:r>
              <a:t>Reader Training 2022</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The Pastoral Spiral - Reflection"/>
          <p:cNvSpPr txBox="1"/>
          <p:nvPr>
            <p:ph type="title"/>
          </p:nvPr>
        </p:nvSpPr>
        <p:spPr>
          <a:prstGeom prst="rect">
            <a:avLst/>
          </a:prstGeom>
        </p:spPr>
        <p:txBody>
          <a:bodyPr/>
          <a:lstStyle>
            <a:lvl1pPr defTabSz="2218888">
              <a:defRPr b="0" spc="-154" sz="7735">
                <a:latin typeface="Avenir Heavy"/>
                <a:ea typeface="Avenir Heavy"/>
                <a:cs typeface="Avenir Heavy"/>
                <a:sym typeface="Avenir Heavy"/>
              </a:defRPr>
            </a:lvl1pPr>
          </a:lstStyle>
          <a:p>
            <a:pPr/>
            <a:r>
              <a:t>The Pastoral Spiral - Reflection   </a:t>
            </a:r>
          </a:p>
        </p:txBody>
      </p:sp>
      <p:sp>
        <p:nvSpPr>
          <p:cNvPr id="185" name="The Current Cost of Living - How should be respond as a church?…"/>
          <p:cNvSpPr txBox="1"/>
          <p:nvPr/>
        </p:nvSpPr>
        <p:spPr>
          <a:xfrm>
            <a:off x="1343371" y="2383608"/>
            <a:ext cx="10510744" cy="10045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000000"/>
                </a:solidFill>
                <a:latin typeface="Avenir Heavy"/>
                <a:ea typeface="Avenir Heavy"/>
                <a:cs typeface="Avenir Heavy"/>
                <a:sym typeface="Avenir Heavy"/>
              </a:defRPr>
            </a:pPr>
            <a:r>
              <a:t>The Current Cost of Living - How should be respond as a church?</a:t>
            </a:r>
          </a:p>
          <a:p>
            <a:pPr algn="l">
              <a:defRPr sz="4500">
                <a:solidFill>
                  <a:srgbClr val="000000"/>
                </a:solidFill>
                <a:latin typeface="Avenir Heavy"/>
                <a:ea typeface="Avenir Heavy"/>
                <a:cs typeface="Avenir Heavy"/>
                <a:sym typeface="Avenir Heavy"/>
              </a:defRPr>
            </a:pPr>
          </a:p>
          <a:p>
            <a:pPr marL="558800" indent="-558800" algn="l">
              <a:buSzPct val="123000"/>
              <a:buChar char="-"/>
              <a:defRPr sz="4400">
                <a:solidFill>
                  <a:srgbClr val="000000"/>
                </a:solidFill>
                <a:latin typeface="Avenir Book"/>
                <a:ea typeface="Avenir Book"/>
                <a:cs typeface="Avenir Book"/>
                <a:sym typeface="Avenir Book"/>
              </a:defRPr>
            </a:pPr>
            <a:r>
              <a:t>Widow’s mite, jubilee in Old Testament, Paul’s instructions to care for widow and orphans, early Acts believers share everything in common, </a:t>
            </a:r>
          </a:p>
          <a:p>
            <a:pPr marL="558800" indent="-558800" algn="l">
              <a:buSzPct val="123000"/>
              <a:buChar char="-"/>
              <a:defRPr sz="4400">
                <a:solidFill>
                  <a:srgbClr val="000000"/>
                </a:solidFill>
                <a:latin typeface="Avenir Book"/>
                <a:ea typeface="Avenir Book"/>
                <a:cs typeface="Avenir Book"/>
                <a:sym typeface="Avenir Book"/>
              </a:defRPr>
            </a:pPr>
            <a:r>
              <a:t>Hymns … when I needed a neighbour, everyone has compassion, </a:t>
            </a:r>
          </a:p>
          <a:p>
            <a:pPr marL="558800" indent="-558800" algn="l">
              <a:buSzPct val="123000"/>
              <a:buChar char="-"/>
              <a:defRPr sz="4400">
                <a:solidFill>
                  <a:srgbClr val="000000"/>
                </a:solidFill>
                <a:latin typeface="Avenir Book"/>
                <a:ea typeface="Avenir Book"/>
                <a:cs typeface="Avenir Book"/>
                <a:sym typeface="Avenir Book"/>
              </a:defRPr>
            </a:pPr>
            <a:r>
              <a:t>Response of our ancestors …. Soup kitchens in USA, CAP, </a:t>
            </a:r>
          </a:p>
          <a:p>
            <a:pPr marL="558800" indent="-558800" algn="l">
              <a:buSzPct val="123000"/>
              <a:buChar char="-"/>
              <a:defRPr sz="4400">
                <a:solidFill>
                  <a:srgbClr val="000000"/>
                </a:solidFill>
                <a:latin typeface="Avenir Book"/>
                <a:ea typeface="Avenir Book"/>
                <a:cs typeface="Avenir Book"/>
                <a:sym typeface="Avenir Book"/>
              </a:defRPr>
            </a:pPr>
            <a:r>
              <a:t>Themes of justice, bias towards the poor and in need </a:t>
            </a:r>
          </a:p>
        </p:txBody>
      </p:sp>
      <p:pic>
        <p:nvPicPr>
          <p:cNvPr id="186" name="Image" descr="Image"/>
          <p:cNvPicPr>
            <a:picLocks noChangeAspect="1"/>
          </p:cNvPicPr>
          <p:nvPr/>
        </p:nvPicPr>
        <p:blipFill>
          <a:blip r:embed="rId2">
            <a:extLst/>
          </a:blip>
          <a:stretch>
            <a:fillRect/>
          </a:stretch>
        </p:blipFill>
        <p:spPr>
          <a:xfrm>
            <a:off x="13220785" y="3463553"/>
            <a:ext cx="9848745" cy="5539920"/>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The Pastoral Spiral - Respond"/>
          <p:cNvSpPr txBox="1"/>
          <p:nvPr>
            <p:ph type="title"/>
          </p:nvPr>
        </p:nvSpPr>
        <p:spPr>
          <a:prstGeom prst="rect">
            <a:avLst/>
          </a:prstGeom>
        </p:spPr>
        <p:txBody>
          <a:bodyPr/>
          <a:lstStyle>
            <a:lvl1pPr defTabSz="2218888">
              <a:defRPr b="0" spc="-154" sz="7735">
                <a:latin typeface="Avenir Heavy"/>
                <a:ea typeface="Avenir Heavy"/>
                <a:cs typeface="Avenir Heavy"/>
                <a:sym typeface="Avenir Heavy"/>
              </a:defRPr>
            </a:lvl1pPr>
          </a:lstStyle>
          <a:p>
            <a:pPr/>
            <a:r>
              <a:t>The Pastoral Spiral - Respond </a:t>
            </a:r>
          </a:p>
        </p:txBody>
      </p:sp>
      <p:pic>
        <p:nvPicPr>
          <p:cNvPr id="189" name="Image" descr="Image"/>
          <p:cNvPicPr>
            <a:picLocks noChangeAspect="1"/>
          </p:cNvPicPr>
          <p:nvPr/>
        </p:nvPicPr>
        <p:blipFill>
          <a:blip r:embed="rId2">
            <a:extLst/>
          </a:blip>
          <a:stretch>
            <a:fillRect/>
          </a:stretch>
        </p:blipFill>
        <p:spPr>
          <a:xfrm>
            <a:off x="12214623" y="3695718"/>
            <a:ext cx="10009612" cy="9157730"/>
          </a:xfrm>
          <a:prstGeom prst="rect">
            <a:avLst/>
          </a:prstGeom>
          <a:ln w="12700">
            <a:miter lim="400000"/>
          </a:ln>
        </p:spPr>
      </p:pic>
      <p:sp>
        <p:nvSpPr>
          <p:cNvPr id="190" name="In the light of all the experience, exploration and reflection how does God want us to respond ?…"/>
          <p:cNvSpPr txBox="1"/>
          <p:nvPr/>
        </p:nvSpPr>
        <p:spPr>
          <a:xfrm>
            <a:off x="1526190" y="4452209"/>
            <a:ext cx="10510744" cy="784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000000"/>
                </a:solidFill>
                <a:latin typeface="Avenir Heavy"/>
                <a:ea typeface="Avenir Heavy"/>
                <a:cs typeface="Avenir Heavy"/>
                <a:sym typeface="Avenir Heavy"/>
              </a:defRPr>
            </a:pPr>
            <a:r>
              <a:t>In the light of all the experience, exploration and reflection how does God want us to respond ?  </a:t>
            </a:r>
          </a:p>
          <a:p>
            <a:pPr algn="l">
              <a:defRPr sz="4500">
                <a:solidFill>
                  <a:srgbClr val="000000"/>
                </a:solidFill>
                <a:latin typeface="Avenir Heavy"/>
                <a:ea typeface="Avenir Heavy"/>
                <a:cs typeface="Avenir Heavy"/>
                <a:sym typeface="Avenir Heavy"/>
              </a:defRPr>
            </a:pPr>
          </a:p>
          <a:p>
            <a:pPr marL="571500" indent="-571500" algn="l">
              <a:buSzPct val="123000"/>
              <a:buChar char="-"/>
              <a:defRPr sz="4500">
                <a:solidFill>
                  <a:srgbClr val="000000"/>
                </a:solidFill>
                <a:latin typeface="Avenir Book"/>
                <a:ea typeface="Avenir Book"/>
                <a:cs typeface="Avenir Book"/>
                <a:sym typeface="Avenir Book"/>
              </a:defRPr>
            </a:pPr>
            <a:r>
              <a:t>Our response should derive from a hunger to see God’s will be done</a:t>
            </a:r>
          </a:p>
          <a:p>
            <a:pPr marL="571500" indent="-571500" algn="l">
              <a:buSzPct val="123000"/>
              <a:buChar char="-"/>
              <a:defRPr sz="4500">
                <a:solidFill>
                  <a:srgbClr val="000000"/>
                </a:solidFill>
                <a:latin typeface="Avenir Book"/>
                <a:ea typeface="Avenir Book"/>
                <a:cs typeface="Avenir Book"/>
                <a:sym typeface="Avenir Book"/>
              </a:defRPr>
            </a:pPr>
            <a:r>
              <a:t>Openness to the Holy Spirit throughout the process  </a:t>
            </a:r>
          </a:p>
          <a:p>
            <a:pPr algn="l">
              <a:defRPr sz="4500">
                <a:solidFill>
                  <a:srgbClr val="000000"/>
                </a:solidFill>
                <a:latin typeface="Avenir Heavy"/>
                <a:ea typeface="Avenir Heavy"/>
                <a:cs typeface="Avenir Heavy"/>
                <a:sym typeface="Avenir Heavy"/>
              </a:defRPr>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The Pastoral Spiral - Respond"/>
          <p:cNvSpPr txBox="1"/>
          <p:nvPr>
            <p:ph type="title"/>
          </p:nvPr>
        </p:nvSpPr>
        <p:spPr>
          <a:prstGeom prst="rect">
            <a:avLst/>
          </a:prstGeom>
        </p:spPr>
        <p:txBody>
          <a:bodyPr/>
          <a:lstStyle>
            <a:lvl1pPr defTabSz="2218888">
              <a:defRPr b="0" spc="-154" sz="7735">
                <a:latin typeface="Avenir Heavy"/>
                <a:ea typeface="Avenir Heavy"/>
                <a:cs typeface="Avenir Heavy"/>
                <a:sym typeface="Avenir Heavy"/>
              </a:defRPr>
            </a:lvl1pPr>
          </a:lstStyle>
          <a:p>
            <a:pPr/>
            <a:r>
              <a:t>The Pastoral Spiral - Respond    </a:t>
            </a:r>
          </a:p>
        </p:txBody>
      </p:sp>
      <p:sp>
        <p:nvSpPr>
          <p:cNvPr id="193" name="The Current Cost of Living - How should we respond as a church?…"/>
          <p:cNvSpPr txBox="1"/>
          <p:nvPr/>
        </p:nvSpPr>
        <p:spPr>
          <a:xfrm>
            <a:off x="1282431" y="2795330"/>
            <a:ext cx="10918398" cy="7759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000000"/>
                </a:solidFill>
                <a:latin typeface="Avenir Heavy"/>
                <a:ea typeface="Avenir Heavy"/>
                <a:cs typeface="Avenir Heavy"/>
                <a:sym typeface="Avenir Heavy"/>
              </a:defRPr>
            </a:pPr>
            <a:r>
              <a:t>The Current Cost of Living - How should we respond as a church?</a:t>
            </a:r>
          </a:p>
          <a:p>
            <a:pPr algn="l">
              <a:defRPr sz="4500">
                <a:solidFill>
                  <a:srgbClr val="000000"/>
                </a:solidFill>
                <a:latin typeface="Avenir Heavy"/>
                <a:ea typeface="Avenir Heavy"/>
                <a:cs typeface="Avenir Heavy"/>
                <a:sym typeface="Avenir Heavy"/>
              </a:defRPr>
            </a:pPr>
          </a:p>
          <a:p>
            <a:pPr marL="558800" indent="-558800" algn="l">
              <a:buSzPct val="123000"/>
              <a:buChar char="-"/>
              <a:defRPr sz="4400">
                <a:solidFill>
                  <a:srgbClr val="000000"/>
                </a:solidFill>
                <a:latin typeface="Avenir Book"/>
                <a:ea typeface="Avenir Book"/>
                <a:cs typeface="Avenir Book"/>
                <a:sym typeface="Avenir Book"/>
              </a:defRPr>
            </a:pPr>
            <a:r>
              <a:t>To open out church as a warm place</a:t>
            </a:r>
          </a:p>
          <a:p>
            <a:pPr marL="558800" indent="-558800" algn="l">
              <a:buSzPct val="123000"/>
              <a:buChar char="-"/>
              <a:defRPr sz="4400">
                <a:solidFill>
                  <a:srgbClr val="000000"/>
                </a:solidFill>
                <a:latin typeface="Avenir Book"/>
                <a:ea typeface="Avenir Book"/>
                <a:cs typeface="Avenir Book"/>
                <a:sym typeface="Avenir Book"/>
              </a:defRPr>
            </a:pPr>
            <a:r>
              <a:t>To get involve in the work of food banks </a:t>
            </a:r>
          </a:p>
          <a:p>
            <a:pPr marL="558800" indent="-558800" algn="l">
              <a:buSzPct val="123000"/>
              <a:buChar char="-"/>
              <a:defRPr sz="4400">
                <a:solidFill>
                  <a:srgbClr val="000000"/>
                </a:solidFill>
                <a:latin typeface="Avenir Book"/>
                <a:ea typeface="Avenir Book"/>
                <a:cs typeface="Avenir Book"/>
                <a:sym typeface="Avenir Book"/>
              </a:defRPr>
            </a:pPr>
            <a:r>
              <a:t>To do a sermon series exploring the themes of money, justice, generosity ….</a:t>
            </a:r>
          </a:p>
          <a:p>
            <a:pPr marL="558800" indent="-558800" algn="l">
              <a:buSzPct val="123000"/>
              <a:buChar char="-"/>
              <a:defRPr sz="4400">
                <a:solidFill>
                  <a:srgbClr val="000000"/>
                </a:solidFill>
                <a:latin typeface="Avenir Book"/>
                <a:ea typeface="Avenir Book"/>
                <a:cs typeface="Avenir Book"/>
                <a:sym typeface="Avenir Book"/>
              </a:defRPr>
            </a:pPr>
            <a:r>
              <a:t>To meet in the church hall rather than the church thus cutting down on our own energy usage </a:t>
            </a:r>
          </a:p>
        </p:txBody>
      </p:sp>
      <p:pic>
        <p:nvPicPr>
          <p:cNvPr id="194" name="Image" descr="Image"/>
          <p:cNvPicPr>
            <a:picLocks noChangeAspect="1"/>
          </p:cNvPicPr>
          <p:nvPr/>
        </p:nvPicPr>
        <p:blipFill>
          <a:blip r:embed="rId2">
            <a:extLst/>
          </a:blip>
          <a:stretch>
            <a:fillRect/>
          </a:stretch>
        </p:blipFill>
        <p:spPr>
          <a:xfrm>
            <a:off x="13220785" y="3463553"/>
            <a:ext cx="9848745" cy="5539920"/>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What is Theological Reflection (TR)"/>
          <p:cNvSpPr txBox="1"/>
          <p:nvPr>
            <p:ph type="title"/>
          </p:nvPr>
        </p:nvSpPr>
        <p:spPr>
          <a:prstGeom prst="rect">
            <a:avLst/>
          </a:prstGeom>
        </p:spPr>
        <p:txBody>
          <a:bodyPr/>
          <a:lstStyle>
            <a:lvl1pPr defTabSz="2218888">
              <a:defRPr b="0" spc="-154" sz="7735">
                <a:latin typeface="Avenir Heavy"/>
                <a:ea typeface="Avenir Heavy"/>
                <a:cs typeface="Avenir Heavy"/>
                <a:sym typeface="Avenir Heavy"/>
              </a:defRPr>
            </a:lvl1pPr>
          </a:lstStyle>
          <a:p>
            <a:pPr/>
            <a:r>
              <a:t>What is Theological Reflection (TR)</a:t>
            </a:r>
          </a:p>
        </p:txBody>
      </p:sp>
      <p:sp>
        <p:nvSpPr>
          <p:cNvPr id="156" name="Theological reflection is the practice of reflecting on life events in relation to one's Christian faith.…"/>
          <p:cNvSpPr txBox="1"/>
          <p:nvPr/>
        </p:nvSpPr>
        <p:spPr>
          <a:xfrm>
            <a:off x="2528169" y="2897327"/>
            <a:ext cx="18137483" cy="10172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000000"/>
                </a:solidFill>
                <a:latin typeface="Avenir Book"/>
                <a:ea typeface="Avenir Book"/>
                <a:cs typeface="Avenir Book"/>
                <a:sym typeface="Avenir Book"/>
              </a:defRPr>
            </a:pPr>
            <a:r>
              <a:t>Theological reflection is the practice of reflecting on life events in relation to one's Christian faith.</a:t>
            </a:r>
          </a:p>
          <a:p>
            <a:pPr algn="l">
              <a:defRPr sz="4500">
                <a:solidFill>
                  <a:srgbClr val="000000"/>
                </a:solidFill>
                <a:latin typeface="Avenir Book"/>
                <a:ea typeface="Avenir Book"/>
                <a:cs typeface="Avenir Book"/>
                <a:sym typeface="Avenir Book"/>
              </a:defRPr>
            </a:pPr>
          </a:p>
          <a:p>
            <a:pPr algn="l">
              <a:defRPr sz="4500">
                <a:solidFill>
                  <a:srgbClr val="000000"/>
                </a:solidFill>
                <a:latin typeface="Avenir Book"/>
                <a:ea typeface="Avenir Book"/>
                <a:cs typeface="Avenir Book"/>
                <a:sym typeface="Avenir Book"/>
              </a:defRPr>
            </a:pPr>
            <a:r>
              <a:t>Faith and life – we know they’re connected, but how exactly? </a:t>
            </a:r>
          </a:p>
          <a:p>
            <a:pPr algn="l">
              <a:defRPr sz="4500">
                <a:solidFill>
                  <a:srgbClr val="000000"/>
                </a:solidFill>
                <a:latin typeface="Avenir Book"/>
                <a:ea typeface="Avenir Book"/>
                <a:cs typeface="Avenir Book"/>
                <a:sym typeface="Avenir Book"/>
              </a:defRPr>
            </a:pPr>
            <a:r>
              <a:t>How do we make decisions, acknowledging the foundational nature of God in our lives? </a:t>
            </a:r>
            <a:br/>
            <a:r>
              <a:t>How do we know God is acting in our lives, day to day? </a:t>
            </a:r>
          </a:p>
          <a:p>
            <a:pPr algn="l">
              <a:defRPr sz="4500">
                <a:solidFill>
                  <a:srgbClr val="000000"/>
                </a:solidFill>
                <a:latin typeface="Avenir Book"/>
                <a:ea typeface="Avenir Book"/>
                <a:cs typeface="Avenir Book"/>
                <a:sym typeface="Avenir Book"/>
              </a:defRPr>
            </a:pPr>
          </a:p>
          <a:p>
            <a:pPr algn="l">
              <a:defRPr sz="4500">
                <a:solidFill>
                  <a:srgbClr val="000000"/>
                </a:solidFill>
                <a:latin typeface="Avenir Book"/>
                <a:ea typeface="Avenir Book"/>
                <a:cs typeface="Avenir Book"/>
                <a:sym typeface="Avenir Book"/>
              </a:defRPr>
            </a:pPr>
            <a:r>
              <a:t>And, because God is the basis of our lives, how do we make sure we’re learning from our life experiences? How do we learn and grow in our faith?</a:t>
            </a:r>
          </a:p>
          <a:p>
            <a:pPr algn="l">
              <a:defRPr sz="4500">
                <a:solidFill>
                  <a:srgbClr val="000000"/>
                </a:solidFill>
                <a:latin typeface="Avenir Book"/>
                <a:ea typeface="Avenir Book"/>
                <a:cs typeface="Avenir Book"/>
                <a:sym typeface="Avenir Book"/>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Theological Reflection in Scripture"/>
          <p:cNvSpPr txBox="1"/>
          <p:nvPr>
            <p:ph type="title"/>
          </p:nvPr>
        </p:nvSpPr>
        <p:spPr>
          <a:prstGeom prst="rect">
            <a:avLst/>
          </a:prstGeom>
        </p:spPr>
        <p:txBody>
          <a:bodyPr/>
          <a:lstStyle/>
          <a:p>
            <a:pPr/>
            <a:r>
              <a:t>Theological Reflection in Scripture </a:t>
            </a:r>
          </a:p>
        </p:txBody>
      </p:sp>
      <p:sp>
        <p:nvSpPr>
          <p:cNvPr id="159" name="A certain ruler asked him, &quot;Good Teacher, what must I do to inherit eternal life?&quot;  Jesus said to him, &quot;Why do you call me good? No one is good but God alone.  You know the commandments: 'You shall not commit adultery; You shall not murder; You shall not"/>
          <p:cNvSpPr txBox="1"/>
          <p:nvPr>
            <p:ph type="body" idx="1"/>
          </p:nvPr>
        </p:nvSpPr>
        <p:spPr>
          <a:xfrm>
            <a:off x="1206500" y="3589354"/>
            <a:ext cx="21971000" cy="8915162"/>
          </a:xfrm>
          <a:prstGeom prst="rect">
            <a:avLst/>
          </a:prstGeom>
        </p:spPr>
        <p:txBody>
          <a:bodyPr/>
          <a:lstStyle>
            <a:lvl1pPr marL="0" indent="0" defTabSz="2340805">
              <a:spcBef>
                <a:spcPts val="4300"/>
              </a:spcBef>
              <a:buSzTx/>
              <a:buNone/>
              <a:defRPr sz="4608">
                <a:latin typeface="Avenir Book"/>
                <a:ea typeface="Avenir Book"/>
                <a:cs typeface="Avenir Book"/>
                <a:sym typeface="Avenir Book"/>
              </a:defRPr>
            </a:lvl1pPr>
          </a:lstStyle>
          <a:p>
            <a:pPr/>
            <a:r>
              <a:t>A certain ruler asked him, "Good Teacher, what must I do to inherit eternal life?"  Jesus said to him, "Why do you call me good? No one is good but God alone.  You know the commandments: 'You shall not commit adultery; You shall not murder; You shall not steal; You shall not bear false witness; Honour your father and mother.'"  He replied, "I have kept all these since my youth."  When Jesus heard this, he said to him, "There is still one thing lacking. Sell all that you own and distribute the money to the poor, and you will have treasure in heaven; then come, follow me."  But when he heard this, he became sad; for he was very rich.  Jesus looked at him and said, "How hard it is for those who have wealth to enter the kingdom of God!  Indeed, it is easier for a camel to go through the eye of a needle than for someone who is rich to enter the kingdom of God." Luke 18:18-25 (NRSV)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heological Reflection in Scripture"/>
          <p:cNvSpPr txBox="1"/>
          <p:nvPr>
            <p:ph type="title"/>
          </p:nvPr>
        </p:nvSpPr>
        <p:spPr>
          <a:prstGeom prst="rect">
            <a:avLst/>
          </a:prstGeom>
        </p:spPr>
        <p:txBody>
          <a:bodyPr/>
          <a:lstStyle/>
          <a:p>
            <a:pPr/>
            <a:r>
              <a:t>Theological Reflection in Scripture </a:t>
            </a:r>
          </a:p>
        </p:txBody>
      </p:sp>
      <p:sp>
        <p:nvSpPr>
          <p:cNvPr id="162" name="What experiences happen to people involved in this text?…"/>
          <p:cNvSpPr txBox="1"/>
          <p:nvPr>
            <p:ph type="body" idx="1"/>
          </p:nvPr>
        </p:nvSpPr>
        <p:spPr>
          <a:xfrm>
            <a:off x="1206500" y="3589354"/>
            <a:ext cx="21971000" cy="8915162"/>
          </a:xfrm>
          <a:prstGeom prst="rect">
            <a:avLst/>
          </a:prstGeom>
        </p:spPr>
        <p:txBody>
          <a:bodyPr/>
          <a:lstStyle/>
          <a:p>
            <a:pPr>
              <a:defRPr>
                <a:latin typeface="Avenir Book"/>
                <a:ea typeface="Avenir Book"/>
                <a:cs typeface="Avenir Book"/>
                <a:sym typeface="Avenir Book"/>
              </a:defRPr>
            </a:pPr>
            <a:r>
              <a:t>What experiences happen to people involved in this text?</a:t>
            </a:r>
          </a:p>
          <a:p>
            <a:pPr>
              <a:defRPr>
                <a:latin typeface="Avenir Book"/>
                <a:ea typeface="Avenir Book"/>
                <a:cs typeface="Avenir Book"/>
                <a:sym typeface="Avenir Book"/>
              </a:defRPr>
            </a:pPr>
            <a:r>
              <a:t>What exploration takes place?</a:t>
            </a:r>
          </a:p>
          <a:p>
            <a:pPr>
              <a:defRPr>
                <a:latin typeface="Avenir Book"/>
                <a:ea typeface="Avenir Book"/>
                <a:cs typeface="Avenir Book"/>
                <a:sym typeface="Avenir Book"/>
              </a:defRPr>
            </a:pPr>
            <a:r>
              <a:t>What has changed as a result of this incident?</a:t>
            </a:r>
          </a:p>
          <a:p>
            <a:pPr>
              <a:defRPr>
                <a:latin typeface="Avenir Book"/>
                <a:ea typeface="Avenir Book"/>
                <a:cs typeface="Avenir Book"/>
                <a:sym typeface="Avenir Book"/>
              </a:defRPr>
            </a:pPr>
            <a:r>
              <a:t>What might change as a result of this incident?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he Pastoral Spiral - Laurie Green  (lauriegreen.org)"/>
          <p:cNvSpPr txBox="1"/>
          <p:nvPr>
            <p:ph type="title"/>
          </p:nvPr>
        </p:nvSpPr>
        <p:spPr>
          <a:prstGeom prst="rect">
            <a:avLst/>
          </a:prstGeom>
        </p:spPr>
        <p:txBody>
          <a:bodyPr/>
          <a:lstStyle/>
          <a:p>
            <a:pPr defTabSz="2121354">
              <a:defRPr b="0" spc="-147" sz="7394">
                <a:latin typeface="Avenir Heavy"/>
                <a:ea typeface="Avenir Heavy"/>
                <a:cs typeface="Avenir Heavy"/>
                <a:sym typeface="Avenir Heavy"/>
              </a:defRPr>
            </a:pPr>
            <a:r>
              <a:t>The Pastoral Spiral - Laurie Green  (</a:t>
            </a:r>
            <a:r>
              <a:rPr u="sng">
                <a:hlinkClick r:id="rId2" invalidUrl="" action="" tgtFrame="" tooltip="" history="1" highlightClick="0" endSnd="0"/>
              </a:rPr>
              <a:t>lauriegreen.org</a:t>
            </a:r>
            <a:r>
              <a:t>)</a:t>
            </a:r>
          </a:p>
        </p:txBody>
      </p:sp>
      <p:pic>
        <p:nvPicPr>
          <p:cNvPr id="165" name="Image" descr="Image"/>
          <p:cNvPicPr>
            <a:picLocks noChangeAspect="1"/>
          </p:cNvPicPr>
          <p:nvPr/>
        </p:nvPicPr>
        <p:blipFill>
          <a:blip r:embed="rId3">
            <a:extLst/>
          </a:blip>
          <a:stretch>
            <a:fillRect/>
          </a:stretch>
        </p:blipFill>
        <p:spPr>
          <a:xfrm>
            <a:off x="12214623" y="3695718"/>
            <a:ext cx="10009612" cy="9157730"/>
          </a:xfrm>
          <a:prstGeom prst="rect">
            <a:avLst/>
          </a:prstGeom>
          <a:ln w="12700">
            <a:miter lim="400000"/>
          </a:ln>
        </p:spPr>
      </p:pic>
      <p:sp>
        <p:nvSpPr>
          <p:cNvPr id="166" name="Experience…"/>
          <p:cNvSpPr txBox="1"/>
          <p:nvPr/>
        </p:nvSpPr>
        <p:spPr>
          <a:xfrm>
            <a:off x="1678540" y="3003398"/>
            <a:ext cx="10510744" cy="8623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000000"/>
                </a:solidFill>
                <a:latin typeface="Avenir Heavy"/>
                <a:ea typeface="Avenir Heavy"/>
                <a:cs typeface="Avenir Heavy"/>
                <a:sym typeface="Avenir Heavy"/>
              </a:defRPr>
            </a:pPr>
            <a:r>
              <a:t>Experience </a:t>
            </a:r>
          </a:p>
          <a:p>
            <a:pPr algn="l">
              <a:defRPr sz="4500">
                <a:solidFill>
                  <a:srgbClr val="000000"/>
                </a:solidFill>
                <a:latin typeface="Avenir Heavy"/>
                <a:ea typeface="Avenir Heavy"/>
                <a:cs typeface="Avenir Heavy"/>
                <a:sym typeface="Avenir Heavy"/>
              </a:defRPr>
            </a:pPr>
          </a:p>
          <a:p>
            <a:pPr algn="l">
              <a:defRPr sz="4500">
                <a:solidFill>
                  <a:srgbClr val="000000"/>
                </a:solidFill>
                <a:latin typeface="Avenir Book"/>
                <a:ea typeface="Avenir Book"/>
                <a:cs typeface="Avenir Book"/>
                <a:sym typeface="Avenir Book"/>
              </a:defRPr>
            </a:pPr>
            <a:r>
              <a:t>Encounter with an experience is fundamental to any earthed theology… we need to become as conscious as we can of the real situation around us </a:t>
            </a:r>
          </a:p>
          <a:p>
            <a:pPr algn="l">
              <a:defRPr sz="4500">
                <a:solidFill>
                  <a:srgbClr val="000000"/>
                </a:solidFill>
                <a:latin typeface="Avenir Book"/>
                <a:ea typeface="Avenir Book"/>
                <a:cs typeface="Avenir Book"/>
                <a:sym typeface="Avenir Book"/>
              </a:defRPr>
            </a:pPr>
          </a:p>
          <a:p>
            <a:pPr algn="l">
              <a:defRPr sz="4500">
                <a:solidFill>
                  <a:srgbClr val="000000"/>
                </a:solidFill>
                <a:latin typeface="Avenir Book"/>
                <a:ea typeface="Avenir Book"/>
                <a:cs typeface="Avenir Book"/>
                <a:sym typeface="Avenir Book"/>
              </a:defRPr>
            </a:pPr>
            <a:r>
              <a:t>Best situation to work with has an element of worry or anguish.  </a:t>
            </a:r>
          </a:p>
          <a:p>
            <a:pPr algn="l">
              <a:defRPr sz="4500">
                <a:solidFill>
                  <a:srgbClr val="000000"/>
                </a:solidFill>
                <a:latin typeface="Avenir Book"/>
                <a:ea typeface="Avenir Book"/>
                <a:cs typeface="Avenir Book"/>
                <a:sym typeface="Avenir Book"/>
              </a:defRPr>
            </a:pPr>
            <a:r>
              <a:t>A question … what on earth can we do about ….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he Pastoral Spiral - Experience"/>
          <p:cNvSpPr txBox="1"/>
          <p:nvPr>
            <p:ph type="title"/>
          </p:nvPr>
        </p:nvSpPr>
        <p:spPr>
          <a:prstGeom prst="rect">
            <a:avLst/>
          </a:prstGeom>
        </p:spPr>
        <p:txBody>
          <a:bodyPr/>
          <a:lstStyle>
            <a:lvl1pPr defTabSz="2218888">
              <a:defRPr b="0" spc="-154" sz="7735">
                <a:latin typeface="Avenir Heavy"/>
                <a:ea typeface="Avenir Heavy"/>
                <a:cs typeface="Avenir Heavy"/>
                <a:sym typeface="Avenir Heavy"/>
              </a:defRPr>
            </a:lvl1pPr>
          </a:lstStyle>
          <a:p>
            <a:pPr/>
            <a:r>
              <a:t>The Pastoral Spiral - Experience </a:t>
            </a:r>
          </a:p>
        </p:txBody>
      </p:sp>
      <p:sp>
        <p:nvSpPr>
          <p:cNvPr id="169" name="The Current Cost of Living - How should be respond as a church?…"/>
          <p:cNvSpPr txBox="1"/>
          <p:nvPr/>
        </p:nvSpPr>
        <p:spPr>
          <a:xfrm>
            <a:off x="1282431" y="3176330"/>
            <a:ext cx="10510744" cy="699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000000"/>
                </a:solidFill>
                <a:latin typeface="Avenir Heavy"/>
                <a:ea typeface="Avenir Heavy"/>
                <a:cs typeface="Avenir Heavy"/>
                <a:sym typeface="Avenir Heavy"/>
              </a:defRPr>
            </a:pPr>
            <a:r>
              <a:t>The Current Cost of Living - How should be respond as a church?</a:t>
            </a:r>
          </a:p>
          <a:p>
            <a:pPr algn="l">
              <a:defRPr sz="4500">
                <a:solidFill>
                  <a:srgbClr val="000000"/>
                </a:solidFill>
                <a:latin typeface="Avenir Heavy"/>
                <a:ea typeface="Avenir Heavy"/>
                <a:cs typeface="Avenir Heavy"/>
                <a:sym typeface="Avenir Heavy"/>
              </a:defRPr>
            </a:pPr>
          </a:p>
          <a:p>
            <a:pPr algn="l">
              <a:defRPr sz="4400">
                <a:solidFill>
                  <a:srgbClr val="000000"/>
                </a:solidFill>
                <a:latin typeface="Avenir Book"/>
                <a:ea typeface="Avenir Book"/>
                <a:cs typeface="Avenir Book"/>
                <a:sym typeface="Avenir Book"/>
              </a:defRPr>
            </a:pPr>
            <a:r>
              <a:t>- What is the experience? </a:t>
            </a:r>
          </a:p>
          <a:p>
            <a:pPr algn="l">
              <a:defRPr sz="4400">
                <a:solidFill>
                  <a:srgbClr val="000000"/>
                </a:solidFill>
                <a:latin typeface="Avenir Book"/>
                <a:ea typeface="Avenir Book"/>
                <a:cs typeface="Avenir Book"/>
                <a:sym typeface="Avenir Book"/>
              </a:defRPr>
            </a:pPr>
            <a:r>
              <a:t>- How does it feel?</a:t>
            </a:r>
          </a:p>
          <a:p>
            <a:pPr algn="l">
              <a:defRPr sz="4400">
                <a:solidFill>
                  <a:srgbClr val="000000"/>
                </a:solidFill>
                <a:latin typeface="Avenir Book"/>
                <a:ea typeface="Avenir Book"/>
                <a:cs typeface="Avenir Book"/>
                <a:sym typeface="Avenir Book"/>
              </a:defRPr>
            </a:pPr>
            <a:r>
              <a:t>- How are others feeling?</a:t>
            </a:r>
          </a:p>
          <a:p>
            <a:pPr algn="l">
              <a:defRPr sz="4400">
                <a:solidFill>
                  <a:srgbClr val="000000"/>
                </a:solidFill>
                <a:latin typeface="Avenir Book"/>
                <a:ea typeface="Avenir Book"/>
                <a:cs typeface="Avenir Book"/>
                <a:sym typeface="Avenir Book"/>
              </a:defRPr>
            </a:pPr>
            <a:r>
              <a:t>- Any prior feelings or prejudices?</a:t>
            </a:r>
          </a:p>
          <a:p>
            <a:pPr algn="l">
              <a:defRPr sz="4400">
                <a:solidFill>
                  <a:srgbClr val="000000"/>
                </a:solidFill>
                <a:latin typeface="Avenir Book"/>
                <a:ea typeface="Avenir Book"/>
                <a:cs typeface="Avenir Book"/>
                <a:sym typeface="Avenir Book"/>
              </a:defRPr>
            </a:pPr>
            <a:r>
              <a:t>- Significance of it?</a:t>
            </a:r>
          </a:p>
        </p:txBody>
      </p:sp>
      <p:pic>
        <p:nvPicPr>
          <p:cNvPr id="170" name="Image" descr="Image"/>
          <p:cNvPicPr>
            <a:picLocks noChangeAspect="1"/>
          </p:cNvPicPr>
          <p:nvPr/>
        </p:nvPicPr>
        <p:blipFill>
          <a:blip r:embed="rId2">
            <a:extLst/>
          </a:blip>
          <a:stretch>
            <a:fillRect/>
          </a:stretch>
        </p:blipFill>
        <p:spPr>
          <a:xfrm>
            <a:off x="13220785" y="3463553"/>
            <a:ext cx="9848745" cy="553992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The Pastoral Spiral - Exploration"/>
          <p:cNvSpPr txBox="1"/>
          <p:nvPr>
            <p:ph type="title"/>
          </p:nvPr>
        </p:nvSpPr>
        <p:spPr>
          <a:prstGeom prst="rect">
            <a:avLst/>
          </a:prstGeom>
        </p:spPr>
        <p:txBody>
          <a:bodyPr/>
          <a:lstStyle>
            <a:lvl1pPr defTabSz="2218888">
              <a:defRPr b="0" spc="-154" sz="7735">
                <a:latin typeface="Avenir Heavy"/>
                <a:ea typeface="Avenir Heavy"/>
                <a:cs typeface="Avenir Heavy"/>
                <a:sym typeface="Avenir Heavy"/>
              </a:defRPr>
            </a:lvl1pPr>
          </a:lstStyle>
          <a:p>
            <a:pPr/>
            <a:r>
              <a:t>The Pastoral Spiral - Exploration</a:t>
            </a:r>
          </a:p>
        </p:txBody>
      </p:sp>
      <p:pic>
        <p:nvPicPr>
          <p:cNvPr id="173" name="Image" descr="Image"/>
          <p:cNvPicPr>
            <a:picLocks noChangeAspect="1"/>
          </p:cNvPicPr>
          <p:nvPr/>
        </p:nvPicPr>
        <p:blipFill>
          <a:blip r:embed="rId2">
            <a:extLst/>
          </a:blip>
          <a:stretch>
            <a:fillRect/>
          </a:stretch>
        </p:blipFill>
        <p:spPr>
          <a:xfrm>
            <a:off x="12214623" y="3695718"/>
            <a:ext cx="10009612" cy="9157730"/>
          </a:xfrm>
          <a:prstGeom prst="rect">
            <a:avLst/>
          </a:prstGeom>
          <a:ln w="12700">
            <a:miter lim="400000"/>
          </a:ln>
        </p:spPr>
      </p:pic>
      <p:sp>
        <p:nvSpPr>
          <p:cNvPr id="174" name="-Aim is to bring more precision to our understanding of the situation through analysis…"/>
          <p:cNvSpPr txBox="1"/>
          <p:nvPr/>
        </p:nvSpPr>
        <p:spPr>
          <a:xfrm>
            <a:off x="1526190" y="2902809"/>
            <a:ext cx="10510744" cy="10947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000000"/>
                </a:solidFill>
                <a:latin typeface="Avenir Heavy"/>
                <a:ea typeface="Avenir Heavy"/>
                <a:cs typeface="Avenir Heavy"/>
                <a:sym typeface="Avenir Heavy"/>
              </a:defRPr>
            </a:pPr>
          </a:p>
          <a:p>
            <a:pPr algn="l">
              <a:defRPr sz="4500">
                <a:solidFill>
                  <a:srgbClr val="000000"/>
                </a:solidFill>
                <a:latin typeface="Avenir Book"/>
                <a:ea typeface="Avenir Book"/>
                <a:cs typeface="Avenir Book"/>
                <a:sym typeface="Avenir Book"/>
              </a:defRPr>
            </a:pPr>
            <a:r>
              <a:t> -Aim is to bring more precision to our understanding of the situation through analysis </a:t>
            </a:r>
          </a:p>
          <a:p>
            <a:pPr marL="571500" indent="-571500" algn="l">
              <a:buSzPct val="123000"/>
              <a:buChar char="-"/>
              <a:defRPr sz="4500">
                <a:solidFill>
                  <a:srgbClr val="000000"/>
                </a:solidFill>
                <a:latin typeface="Avenir Book"/>
                <a:ea typeface="Avenir Book"/>
                <a:cs typeface="Avenir Book"/>
                <a:sym typeface="Avenir Book"/>
              </a:defRPr>
            </a:pPr>
            <a:r>
              <a:t>Factual inquiry </a:t>
            </a:r>
          </a:p>
          <a:p>
            <a:pPr marL="571500" indent="-571500" algn="l">
              <a:buSzPct val="123000"/>
              <a:buChar char="-"/>
              <a:defRPr sz="4500">
                <a:solidFill>
                  <a:srgbClr val="000000"/>
                </a:solidFill>
                <a:latin typeface="Avenir Book"/>
                <a:ea typeface="Avenir Book"/>
                <a:cs typeface="Avenir Book"/>
                <a:sym typeface="Avenir Book"/>
              </a:defRPr>
            </a:pPr>
            <a:r>
              <a:t>Consult other disciplines e.g. psychology, sociology</a:t>
            </a:r>
          </a:p>
          <a:p>
            <a:pPr marL="571500" indent="-571500" algn="l">
              <a:buSzPct val="123000"/>
              <a:buChar char="-"/>
              <a:defRPr sz="4500">
                <a:solidFill>
                  <a:srgbClr val="000000"/>
                </a:solidFill>
                <a:latin typeface="Avenir Book"/>
                <a:ea typeface="Avenir Book"/>
                <a:cs typeface="Avenir Book"/>
                <a:sym typeface="Avenir Book"/>
              </a:defRPr>
            </a:pPr>
            <a:r>
              <a:t>Ask ‘power’ questions - who decided this?</a:t>
            </a:r>
          </a:p>
          <a:p>
            <a:pPr marL="571500" indent="-571500" algn="l">
              <a:buSzPct val="123000"/>
              <a:buChar char="-"/>
              <a:defRPr sz="4500">
                <a:solidFill>
                  <a:srgbClr val="000000"/>
                </a:solidFill>
                <a:latin typeface="Avenir Book"/>
                <a:ea typeface="Avenir Book"/>
                <a:cs typeface="Avenir Book"/>
                <a:sym typeface="Avenir Book"/>
              </a:defRPr>
            </a:pPr>
            <a:r>
              <a:t>Put the experience in a global or national context</a:t>
            </a:r>
          </a:p>
          <a:p>
            <a:pPr marL="571500" indent="-571500" algn="l">
              <a:buSzPct val="123000"/>
              <a:buChar char="-"/>
              <a:defRPr sz="4500">
                <a:solidFill>
                  <a:srgbClr val="000000"/>
                </a:solidFill>
                <a:latin typeface="Avenir Book"/>
                <a:ea typeface="Avenir Book"/>
                <a:cs typeface="Avenir Book"/>
                <a:sym typeface="Avenir Book"/>
              </a:defRPr>
            </a:pPr>
            <a:r>
              <a:t>Ask ‘what values’ are operating? </a:t>
            </a:r>
          </a:p>
          <a:p>
            <a:pPr algn="l">
              <a:defRPr sz="4500">
                <a:solidFill>
                  <a:srgbClr val="000000"/>
                </a:solidFill>
                <a:latin typeface="Avenir Heavy"/>
                <a:ea typeface="Avenir Heavy"/>
                <a:cs typeface="Avenir Heavy"/>
                <a:sym typeface="Avenir Heavy"/>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he Pastoral Spiral - Exploration"/>
          <p:cNvSpPr txBox="1"/>
          <p:nvPr>
            <p:ph type="title"/>
          </p:nvPr>
        </p:nvSpPr>
        <p:spPr>
          <a:prstGeom prst="rect">
            <a:avLst/>
          </a:prstGeom>
        </p:spPr>
        <p:txBody>
          <a:bodyPr/>
          <a:lstStyle>
            <a:lvl1pPr defTabSz="2218888">
              <a:defRPr b="0" spc="-154" sz="7735">
                <a:latin typeface="Avenir Heavy"/>
                <a:ea typeface="Avenir Heavy"/>
                <a:cs typeface="Avenir Heavy"/>
                <a:sym typeface="Avenir Heavy"/>
              </a:defRPr>
            </a:lvl1pPr>
          </a:lstStyle>
          <a:p>
            <a:pPr/>
            <a:r>
              <a:t>The Pastoral Spiral - Exploration  </a:t>
            </a:r>
          </a:p>
        </p:txBody>
      </p:sp>
      <p:sp>
        <p:nvSpPr>
          <p:cNvPr id="177" name="The Current Cost of Living - How should we respond as a church?…"/>
          <p:cNvSpPr txBox="1"/>
          <p:nvPr/>
        </p:nvSpPr>
        <p:spPr>
          <a:xfrm>
            <a:off x="1282431" y="3176330"/>
            <a:ext cx="10510744" cy="699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000000"/>
                </a:solidFill>
                <a:latin typeface="Avenir Heavy"/>
                <a:ea typeface="Avenir Heavy"/>
                <a:cs typeface="Avenir Heavy"/>
                <a:sym typeface="Avenir Heavy"/>
              </a:defRPr>
            </a:pPr>
            <a:r>
              <a:t>The Current Cost of Living - How should we respond as a church?</a:t>
            </a:r>
          </a:p>
          <a:p>
            <a:pPr algn="l">
              <a:defRPr sz="4500">
                <a:solidFill>
                  <a:srgbClr val="000000"/>
                </a:solidFill>
                <a:latin typeface="Avenir Heavy"/>
                <a:ea typeface="Avenir Heavy"/>
                <a:cs typeface="Avenir Heavy"/>
                <a:sym typeface="Avenir Heavy"/>
              </a:defRPr>
            </a:pPr>
            <a:r>
              <a:t> </a:t>
            </a:r>
          </a:p>
          <a:p>
            <a:pPr marL="558800" indent="-558800" algn="l">
              <a:buSzPct val="123000"/>
              <a:buChar char="-"/>
              <a:defRPr sz="4400">
                <a:solidFill>
                  <a:srgbClr val="000000"/>
                </a:solidFill>
                <a:latin typeface="Avenir Book"/>
                <a:ea typeface="Avenir Book"/>
                <a:cs typeface="Avenir Book"/>
                <a:sym typeface="Avenir Book"/>
              </a:defRPr>
            </a:pPr>
            <a:r>
              <a:t>What are people struggling with? e.g. paying bills, mortgages, cold, </a:t>
            </a:r>
          </a:p>
          <a:p>
            <a:pPr marL="558800" indent="-558800" algn="l">
              <a:buSzPct val="123000"/>
              <a:buChar char="-"/>
              <a:defRPr sz="4400">
                <a:solidFill>
                  <a:srgbClr val="000000"/>
                </a:solidFill>
                <a:latin typeface="Avenir Book"/>
                <a:ea typeface="Avenir Book"/>
                <a:cs typeface="Avenir Book"/>
                <a:sym typeface="Avenir Book"/>
              </a:defRPr>
            </a:pPr>
            <a:r>
              <a:t>What is the current situation in our parish? e.g. food banks, warm spaces </a:t>
            </a:r>
          </a:p>
          <a:p>
            <a:pPr marL="558800" indent="-558800" algn="l">
              <a:buSzPct val="123000"/>
              <a:buChar char="-"/>
              <a:defRPr sz="4400">
                <a:solidFill>
                  <a:srgbClr val="000000"/>
                </a:solidFill>
                <a:latin typeface="Avenir Book"/>
                <a:ea typeface="Avenir Book"/>
                <a:cs typeface="Avenir Book"/>
                <a:sym typeface="Avenir Book"/>
              </a:defRPr>
            </a:pPr>
            <a:r>
              <a:t>Political turmoil of the government </a:t>
            </a:r>
          </a:p>
        </p:txBody>
      </p:sp>
      <p:pic>
        <p:nvPicPr>
          <p:cNvPr id="178" name="Image" descr="Image"/>
          <p:cNvPicPr>
            <a:picLocks noChangeAspect="1"/>
          </p:cNvPicPr>
          <p:nvPr/>
        </p:nvPicPr>
        <p:blipFill>
          <a:blip r:embed="rId2">
            <a:extLst/>
          </a:blip>
          <a:stretch>
            <a:fillRect/>
          </a:stretch>
        </p:blipFill>
        <p:spPr>
          <a:xfrm>
            <a:off x="13220785" y="3463553"/>
            <a:ext cx="9848745" cy="5539920"/>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The Pastoral Spiral - Reflection"/>
          <p:cNvSpPr txBox="1"/>
          <p:nvPr>
            <p:ph type="title"/>
          </p:nvPr>
        </p:nvSpPr>
        <p:spPr>
          <a:prstGeom prst="rect">
            <a:avLst/>
          </a:prstGeom>
        </p:spPr>
        <p:txBody>
          <a:bodyPr/>
          <a:lstStyle>
            <a:lvl1pPr defTabSz="2218888">
              <a:defRPr b="0" spc="-154" sz="7735">
                <a:latin typeface="Avenir Heavy"/>
                <a:ea typeface="Avenir Heavy"/>
                <a:cs typeface="Avenir Heavy"/>
                <a:sym typeface="Avenir Heavy"/>
              </a:defRPr>
            </a:lvl1pPr>
          </a:lstStyle>
          <a:p>
            <a:pPr/>
            <a:r>
              <a:t>The Pastoral Spiral - Reflection </a:t>
            </a:r>
          </a:p>
        </p:txBody>
      </p:sp>
      <p:pic>
        <p:nvPicPr>
          <p:cNvPr id="181" name="Image" descr="Image"/>
          <p:cNvPicPr>
            <a:picLocks noChangeAspect="1"/>
          </p:cNvPicPr>
          <p:nvPr/>
        </p:nvPicPr>
        <p:blipFill>
          <a:blip r:embed="rId2">
            <a:extLst/>
          </a:blip>
          <a:stretch>
            <a:fillRect/>
          </a:stretch>
        </p:blipFill>
        <p:spPr>
          <a:xfrm>
            <a:off x="12214623" y="3695718"/>
            <a:ext cx="10009612" cy="9157730"/>
          </a:xfrm>
          <a:prstGeom prst="rect">
            <a:avLst/>
          </a:prstGeom>
          <a:ln w="12700">
            <a:miter lim="400000"/>
          </a:ln>
        </p:spPr>
      </p:pic>
      <p:sp>
        <p:nvSpPr>
          <p:cNvPr id="182" name="How does the Christian faith directly link to the experience ?…"/>
          <p:cNvSpPr txBox="1"/>
          <p:nvPr/>
        </p:nvSpPr>
        <p:spPr>
          <a:xfrm>
            <a:off x="1526190" y="2902809"/>
            <a:ext cx="10510744" cy="10947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000000"/>
                </a:solidFill>
                <a:latin typeface="Avenir Heavy"/>
                <a:ea typeface="Avenir Heavy"/>
                <a:cs typeface="Avenir Heavy"/>
                <a:sym typeface="Avenir Heavy"/>
              </a:defRPr>
            </a:pPr>
            <a:r>
              <a:t>How does the Christian faith directly link to the experience ?</a:t>
            </a:r>
          </a:p>
          <a:p>
            <a:pPr marL="571500" indent="-571500" algn="l">
              <a:buSzPct val="123000"/>
              <a:buChar char="-"/>
              <a:defRPr sz="4500">
                <a:solidFill>
                  <a:srgbClr val="000000"/>
                </a:solidFill>
                <a:latin typeface="Avenir Book"/>
                <a:ea typeface="Avenir Book"/>
                <a:cs typeface="Avenir Book"/>
                <a:sym typeface="Avenir Book"/>
              </a:defRPr>
            </a:pPr>
            <a:r>
              <a:t>What scriptures passages come to mind?</a:t>
            </a:r>
          </a:p>
          <a:p>
            <a:pPr marL="571500" indent="-571500" algn="l">
              <a:buSzPct val="123000"/>
              <a:buChar char="-"/>
              <a:defRPr sz="4500">
                <a:solidFill>
                  <a:srgbClr val="000000"/>
                </a:solidFill>
                <a:latin typeface="Avenir Book"/>
                <a:ea typeface="Avenir Book"/>
                <a:cs typeface="Avenir Book"/>
                <a:sym typeface="Avenir Book"/>
              </a:defRPr>
            </a:pPr>
            <a:r>
              <a:t>What is God saying to us through prayer?</a:t>
            </a:r>
          </a:p>
          <a:p>
            <a:pPr marL="571500" indent="-571500" algn="l">
              <a:buSzPct val="123000"/>
              <a:buChar char="-"/>
              <a:defRPr sz="4500">
                <a:solidFill>
                  <a:srgbClr val="000000"/>
                </a:solidFill>
                <a:latin typeface="Avenir Book"/>
                <a:ea typeface="Avenir Book"/>
                <a:cs typeface="Avenir Book"/>
                <a:sym typeface="Avenir Book"/>
              </a:defRPr>
            </a:pPr>
            <a:r>
              <a:t>What insights do we gain from worship, liturgy, hymnology? </a:t>
            </a:r>
          </a:p>
          <a:p>
            <a:pPr marL="571500" indent="-571500" algn="l">
              <a:buSzPct val="123000"/>
              <a:buChar char="-"/>
              <a:defRPr sz="4500">
                <a:solidFill>
                  <a:srgbClr val="000000"/>
                </a:solidFill>
                <a:latin typeface="Avenir Book"/>
                <a:ea typeface="Avenir Book"/>
                <a:cs typeface="Avenir Book"/>
                <a:sym typeface="Avenir Book"/>
              </a:defRPr>
            </a:pPr>
            <a:r>
              <a:t>What does our Christian history teach us?  </a:t>
            </a:r>
          </a:p>
          <a:p>
            <a:pPr marL="571500" indent="-571500" algn="l">
              <a:buSzPct val="123000"/>
              <a:buChar char="-"/>
              <a:defRPr sz="4500">
                <a:solidFill>
                  <a:srgbClr val="000000"/>
                </a:solidFill>
                <a:latin typeface="Avenir Book"/>
                <a:ea typeface="Avenir Book"/>
                <a:cs typeface="Avenir Book"/>
                <a:sym typeface="Avenir Book"/>
              </a:defRPr>
            </a:pPr>
            <a:r>
              <a:t>What major themes of the faith are present? </a:t>
            </a:r>
          </a:p>
          <a:p>
            <a:pPr algn="l">
              <a:defRPr sz="4500">
                <a:solidFill>
                  <a:srgbClr val="000000"/>
                </a:solidFill>
                <a:latin typeface="Avenir Heavy"/>
                <a:ea typeface="Avenir Heavy"/>
                <a:cs typeface="Avenir Heavy"/>
                <a:sym typeface="Avenir Heavy"/>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