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4" r:id="rId15"/>
    <p:sldId id="270" r:id="rId16"/>
    <p:sldId id="278" r:id="rId17"/>
    <p:sldId id="272" r:id="rId18"/>
    <p:sldId id="277" r:id="rId19"/>
    <p:sldId id="275" r:id="rId20"/>
    <p:sldId id="276" r:id="rId21"/>
    <p:sldId id="279" r:id="rId22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2" d="100"/>
          <a:sy n="32" d="100"/>
        </p:scale>
        <p:origin x="172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EEA9B-81E2-4ABF-9651-FF28C9B03F0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B5E4E-9E98-4EB0-8EDE-E8F99445B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5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3D64A-5CE2-43A0-8C6D-E840410C1A3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218EB-81C2-414A-AAF2-7C523D362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0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smtClean="0"/>
              <a:t>Prayer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2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Talk through each statement</a:t>
            </a:r>
          </a:p>
          <a:p>
            <a:endParaRPr lang="en-GB" sz="1800" dirty="0"/>
          </a:p>
          <a:p>
            <a:r>
              <a:rPr lang="en-GB" sz="1800" dirty="0" smtClean="0"/>
              <a:t>Stand up if you think it true and stay sat down if you think its false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Its not a test!  What you think is equally valid to the next person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Sometimes it is good to read the Bible with a particular set of glasses on</a:t>
            </a:r>
          </a:p>
          <a:p>
            <a:endParaRPr lang="en-GB" sz="1800" dirty="0"/>
          </a:p>
          <a:p>
            <a:r>
              <a:rPr lang="en-GB" sz="1800" dirty="0" smtClean="0"/>
              <a:t>My glasses come with a setting that allows me to read the Bible looking out for people who have mental health problems and issues</a:t>
            </a:r>
          </a:p>
          <a:p>
            <a:endParaRPr lang="en-GB" sz="1800" dirty="0"/>
          </a:p>
          <a:p>
            <a:r>
              <a:rPr lang="en-GB" sz="1800" dirty="0" smtClean="0"/>
              <a:t>Here are just a few of the stories that you may already know, but which I think can be read as true to the human condition, where mental health is challenged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2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20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So how do you read the Bible?</a:t>
            </a:r>
          </a:p>
          <a:p>
            <a:r>
              <a:rPr lang="en-GB" sz="1800" dirty="0" smtClean="0"/>
              <a:t>Is there anything in the Bible that says Christians are immune to problems?</a:t>
            </a:r>
          </a:p>
          <a:p>
            <a:endParaRPr lang="en-GB" sz="1800" dirty="0"/>
          </a:p>
          <a:p>
            <a:r>
              <a:rPr lang="en-GB" sz="1800" dirty="0" smtClean="0"/>
              <a:t>Or that Christians are immune to pain and suffering?</a:t>
            </a:r>
          </a:p>
          <a:p>
            <a:endParaRPr lang="en-GB" sz="1800" dirty="0"/>
          </a:p>
          <a:p>
            <a:r>
              <a:rPr lang="en-GB" sz="1800" dirty="0" smtClean="0"/>
              <a:t>Of that Christians are immune to mental health issues?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Let’s have some ideas….</a:t>
            </a:r>
          </a:p>
          <a:p>
            <a:endParaRPr lang="en-GB" sz="1800" dirty="0"/>
          </a:p>
          <a:p>
            <a:r>
              <a:rPr lang="en-GB" sz="1800" dirty="0" smtClean="0"/>
              <a:t>On your table, come up with just one thing that you think we can do about faith and mental health</a:t>
            </a:r>
          </a:p>
          <a:p>
            <a:endParaRPr lang="en-GB" sz="1800" dirty="0"/>
          </a:p>
          <a:p>
            <a:r>
              <a:rPr lang="en-GB" sz="1800" dirty="0" smtClean="0"/>
              <a:t>60 seconds starts now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7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Here are some suggestions to add to those you have made</a:t>
            </a:r>
          </a:p>
          <a:p>
            <a:endParaRPr lang="en-GB" sz="1800" dirty="0"/>
          </a:p>
          <a:p>
            <a:r>
              <a:rPr lang="en-GB" sz="1800" dirty="0" smtClean="0"/>
              <a:t>And funnily enough these apply to all aspects of our human life – taking care of ourselves, our whole selves, is part of our calling to be human beings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01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Anyone want to say anything about these two?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62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Anything on here that might be a real challenge for any of us, but particularly for your age group?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27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What is it about our faith in Jesus that might help us with these two in particular?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95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A total of 15 ideas – </a:t>
            </a:r>
          </a:p>
          <a:p>
            <a:endParaRPr lang="en-GB" sz="1800" dirty="0"/>
          </a:p>
          <a:p>
            <a:r>
              <a:rPr lang="en-GB" sz="1800" dirty="0" smtClean="0"/>
              <a:t>What would be the impact of these ideas on the young people you know if you began to practice some of these?</a:t>
            </a:r>
          </a:p>
          <a:p>
            <a:endParaRPr lang="en-GB" sz="1800" dirty="0"/>
          </a:p>
          <a:p>
            <a:r>
              <a:rPr lang="en-GB" sz="1800" dirty="0" smtClean="0"/>
              <a:t>What would be the impact of these ideas on young people in church if you began to practice some of these?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Give everyone 60 seconds on their table to decide</a:t>
            </a:r>
          </a:p>
          <a:p>
            <a:endParaRPr lang="en-GB" sz="1800" dirty="0"/>
          </a:p>
          <a:p>
            <a:r>
              <a:rPr lang="en-GB" sz="1800" dirty="0" smtClean="0"/>
              <a:t>Then pull out insulin pen</a:t>
            </a:r>
          </a:p>
          <a:p>
            <a:endParaRPr lang="en-GB" sz="1800" dirty="0"/>
          </a:p>
          <a:p>
            <a:r>
              <a:rPr lang="en-GB" sz="1800" dirty="0" smtClean="0"/>
              <a:t>Then pull out pack of tablets</a:t>
            </a:r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Shout out answers</a:t>
            </a:r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26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Help is at hand!</a:t>
            </a:r>
          </a:p>
          <a:p>
            <a:endParaRPr lang="en-GB" sz="1800" dirty="0"/>
          </a:p>
          <a:p>
            <a:r>
              <a:rPr lang="en-GB" sz="1800" dirty="0" smtClean="0"/>
              <a:t>This is just a sample of on line resources that you can go to at a time and place that suits you</a:t>
            </a:r>
          </a:p>
          <a:p>
            <a:endParaRPr lang="en-GB" sz="1800" dirty="0"/>
          </a:p>
          <a:p>
            <a:r>
              <a:rPr lang="en-GB" sz="1800" dirty="0" smtClean="0"/>
              <a:t>These have been recommended to me by  a young person who lives with severe anxiety, and by someone who works in schools as a nurse</a:t>
            </a:r>
          </a:p>
          <a:p>
            <a:endParaRPr lang="en-GB" sz="1800" dirty="0"/>
          </a:p>
          <a:p>
            <a:r>
              <a:rPr lang="en-GB" sz="1800" dirty="0" smtClean="0"/>
              <a:t>There is a longer list if anyone is interested!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17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What about God?</a:t>
            </a:r>
          </a:p>
          <a:p>
            <a:r>
              <a:rPr lang="en-GB" sz="1800" dirty="0" smtClean="0"/>
              <a:t>Faith and mental health – how do you love God, love yourself, and love other people?</a:t>
            </a:r>
          </a:p>
          <a:p>
            <a:endParaRPr lang="en-GB" sz="1800" dirty="0"/>
          </a:p>
          <a:p>
            <a:r>
              <a:rPr lang="en-GB" sz="1800" dirty="0" smtClean="0"/>
              <a:t>John 3 v 16 says this</a:t>
            </a:r>
          </a:p>
          <a:p>
            <a:r>
              <a:rPr lang="en-GB" sz="1800" dirty="0" smtClean="0"/>
              <a:t>For God </a:t>
            </a:r>
            <a:r>
              <a:rPr lang="en-GB" sz="1800" b="1" dirty="0" smtClean="0"/>
              <a:t>so loved </a:t>
            </a:r>
            <a:r>
              <a:rPr lang="en-GB" sz="1800" dirty="0" smtClean="0"/>
              <a:t>the world that </a:t>
            </a:r>
            <a:r>
              <a:rPr lang="en-GB" sz="1800" b="1" dirty="0" smtClean="0"/>
              <a:t>he gave </a:t>
            </a:r>
            <a:r>
              <a:rPr lang="en-GB" sz="1800" dirty="0" smtClean="0"/>
              <a:t>his only begotten son that whoever believes in him </a:t>
            </a:r>
            <a:r>
              <a:rPr lang="en-GB" sz="1800" b="1" dirty="0" smtClean="0"/>
              <a:t>shall not </a:t>
            </a:r>
            <a:r>
              <a:rPr lang="en-GB" sz="1800" dirty="0" smtClean="0"/>
              <a:t>perish but </a:t>
            </a:r>
            <a:r>
              <a:rPr lang="en-GB" sz="1800" b="1" dirty="0" smtClean="0"/>
              <a:t>have everlasting life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And v 17 says this </a:t>
            </a:r>
          </a:p>
          <a:p>
            <a:r>
              <a:rPr lang="en-GB" sz="1800" dirty="0" smtClean="0"/>
              <a:t>For God </a:t>
            </a:r>
            <a:r>
              <a:rPr lang="en-GB" sz="1800" b="1" dirty="0" smtClean="0"/>
              <a:t>did not </a:t>
            </a:r>
            <a:r>
              <a:rPr lang="en-GB" sz="1800" dirty="0" smtClean="0"/>
              <a:t>send his son into the world to </a:t>
            </a:r>
            <a:r>
              <a:rPr lang="en-GB" sz="1800" b="1" dirty="0" smtClean="0"/>
              <a:t>condemn </a:t>
            </a:r>
            <a:r>
              <a:rPr lang="en-GB" sz="1800" dirty="0" smtClean="0"/>
              <a:t>the world, but that the world might be </a:t>
            </a:r>
            <a:r>
              <a:rPr lang="en-GB" sz="1800" b="1" dirty="0" smtClean="0"/>
              <a:t>saved </a:t>
            </a:r>
          </a:p>
          <a:p>
            <a:endParaRPr lang="en-GB" sz="1800" dirty="0"/>
          </a:p>
          <a:p>
            <a:r>
              <a:rPr lang="en-GB" sz="1800" dirty="0" smtClean="0"/>
              <a:t>Offer to speak one to one; point out resources</a:t>
            </a:r>
          </a:p>
          <a:p>
            <a:r>
              <a:rPr lang="en-GB" sz="1800" dirty="0" smtClean="0"/>
              <a:t>Prayer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1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On your table, take a good look at each other and in 60 seconds make a guess as to how people are today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2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Use the blob tree on the table, and look for a blob person who matches how you actually are today</a:t>
            </a:r>
          </a:p>
          <a:p>
            <a:endParaRPr lang="en-GB" sz="1800" dirty="0"/>
          </a:p>
          <a:p>
            <a:r>
              <a:rPr lang="en-GB" sz="1800" dirty="0" smtClean="0"/>
              <a:t>Is there a difference between how you look to other people, and how you actually are</a:t>
            </a:r>
          </a:p>
          <a:p>
            <a:endParaRPr lang="en-GB" sz="1800" dirty="0"/>
          </a:p>
          <a:p>
            <a:r>
              <a:rPr lang="en-GB" sz="1800" dirty="0" smtClean="0"/>
              <a:t>No need to shout out</a:t>
            </a:r>
          </a:p>
          <a:p>
            <a:endParaRPr lang="en-GB" sz="1800" dirty="0"/>
          </a:p>
          <a:p>
            <a:r>
              <a:rPr lang="en-GB" sz="1800" dirty="0" smtClean="0"/>
              <a:t>Does anyone want to say anything?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Read out the statements</a:t>
            </a:r>
          </a:p>
          <a:p>
            <a:endParaRPr lang="en-GB" sz="1800" dirty="0"/>
          </a:p>
          <a:p>
            <a:r>
              <a:rPr lang="en-GB" sz="1800" dirty="0" smtClean="0"/>
              <a:t>Raise a hand if you know anyone who would say Yes to any of these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Give each table up to 2 minutes to list their top ten</a:t>
            </a:r>
          </a:p>
          <a:p>
            <a:endParaRPr lang="en-GB" sz="1800" dirty="0"/>
          </a:p>
          <a:p>
            <a:r>
              <a:rPr lang="en-GB" sz="1800" dirty="0" smtClean="0"/>
              <a:t>Pens and paper available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8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These are the top ten</a:t>
            </a:r>
          </a:p>
          <a:p>
            <a:endParaRPr lang="en-GB" sz="1800" dirty="0"/>
          </a:p>
          <a:p>
            <a:r>
              <a:rPr lang="en-GB" sz="1800" dirty="0" smtClean="0"/>
              <a:t>Does anyone want to add to this list?</a:t>
            </a:r>
          </a:p>
          <a:p>
            <a:endParaRPr lang="en-GB" sz="1800" dirty="0"/>
          </a:p>
          <a:p>
            <a:r>
              <a:rPr lang="en-GB" sz="1800" dirty="0" smtClean="0"/>
              <a:t>Do you recognise your own feelings in this list?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8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18EB-81C2-414A-AAF2-7C523D3622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event-suicide.org.uk/" TargetMode="External"/><Relationship Id="rId13" Type="http://schemas.openxmlformats.org/officeDocument/2006/relationships/hyperlink" Target="http://sam-app.org.uk/" TargetMode="External"/><Relationship Id="rId3" Type="http://schemas.openxmlformats.org/officeDocument/2006/relationships/hyperlink" Target="http://www.thriveport.com/products/moodkit" TargetMode="External"/><Relationship Id="rId7" Type="http://schemas.openxmlformats.org/officeDocument/2006/relationships/hyperlink" Target="http://www.moodpanda.com/" TargetMode="External"/><Relationship Id="rId12" Type="http://schemas.openxmlformats.org/officeDocument/2006/relationships/hyperlink" Target="http://www.childline.org.uk/toolbox-for-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eadspace.com/" TargetMode="External"/><Relationship Id="rId11" Type="http://schemas.openxmlformats.org/officeDocument/2006/relationships/hyperlink" Target="http://www.superbetter.com/" TargetMode="External"/><Relationship Id="rId5" Type="http://schemas.openxmlformats.org/officeDocument/2006/relationships/hyperlink" Target="http://positivepenguins.com/" TargetMode="External"/><Relationship Id="rId10" Type="http://schemas.openxmlformats.org/officeDocument/2006/relationships/hyperlink" Target="http://www.moodscope.com/" TargetMode="External"/><Relationship Id="rId4" Type="http://schemas.openxmlformats.org/officeDocument/2006/relationships/hyperlink" Target="http://www.moodtools.org/" TargetMode="External"/><Relationship Id="rId9" Type="http://schemas.openxmlformats.org/officeDocument/2006/relationships/hyperlink" Target="http://www.stem4.org.uk/calmhar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00785"/>
            <a:ext cx="9875520" cy="250921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Faith and Mental Health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With </a:t>
            </a:r>
            <a:r>
              <a:rPr lang="en-GB" dirty="0" err="1" smtClean="0"/>
              <a:t>Rev’d</a:t>
            </a:r>
            <a:r>
              <a:rPr lang="en-GB" dirty="0" smtClean="0"/>
              <a:t> Julie Lomas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1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24" y="1571513"/>
            <a:ext cx="10351752" cy="4966447"/>
          </a:xfrm>
        </p:spPr>
        <p:txBody>
          <a:bodyPr>
            <a:normAutofit fontScale="90000"/>
          </a:bodyPr>
          <a:lstStyle/>
          <a:p>
            <a:pPr algn="l"/>
            <a:r>
              <a:rPr lang="en-GB" cap="none" dirty="0" smtClean="0">
                <a:latin typeface="Comic Sans MS" panose="030F0702030302020204" pitchFamily="66" charset="0"/>
              </a:rPr>
              <a:t>True or false………?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/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sz="3600" cap="none" dirty="0" smtClean="0">
                <a:latin typeface="Comic Sans MS" panose="030F0702030302020204" pitchFamily="66" charset="0"/>
              </a:rPr>
              <a:t>- People in churches struggle with mental health issues</a:t>
            </a:r>
            <a:br>
              <a:rPr lang="en-GB" sz="3600" cap="none" dirty="0" smtClean="0">
                <a:latin typeface="Comic Sans MS" panose="030F0702030302020204" pitchFamily="66" charset="0"/>
              </a:rPr>
            </a:br>
            <a:r>
              <a:rPr lang="en-GB" sz="3600" cap="none" dirty="0" smtClean="0">
                <a:latin typeface="Comic Sans MS" panose="030F0702030302020204" pitchFamily="66" charset="0"/>
              </a:rPr>
              <a:t>- it helps in church if we avoid speaking about mental health because we don’t want to upset anyone</a:t>
            </a:r>
            <a:br>
              <a:rPr lang="en-GB" sz="3600" cap="none" dirty="0" smtClean="0">
                <a:latin typeface="Comic Sans MS" panose="030F0702030302020204" pitchFamily="66" charset="0"/>
              </a:rPr>
            </a:br>
            <a:r>
              <a:rPr lang="en-GB" sz="3600" cap="none" dirty="0" smtClean="0">
                <a:latin typeface="Comic Sans MS" panose="030F0702030302020204" pitchFamily="66" charset="0"/>
              </a:rPr>
              <a:t>- people with mental health issues can’t serve in church – it’s too much for them</a:t>
            </a:r>
            <a:br>
              <a:rPr lang="en-GB" sz="3600" cap="none" dirty="0" smtClean="0">
                <a:latin typeface="Comic Sans MS" panose="030F0702030302020204" pitchFamily="66" charset="0"/>
              </a:rPr>
            </a:br>
            <a:r>
              <a:rPr lang="en-GB" sz="3600" cap="none" dirty="0" smtClean="0">
                <a:latin typeface="Comic Sans MS" panose="030F0702030302020204" pitchFamily="66" charset="0"/>
              </a:rPr>
              <a:t>- prayer works and it helps and so does medication and other therapy</a:t>
            </a:r>
            <a:br>
              <a:rPr lang="en-GB" sz="3600" cap="none" dirty="0" smtClean="0">
                <a:latin typeface="Comic Sans MS" panose="030F0702030302020204" pitchFamily="66" charset="0"/>
              </a:rPr>
            </a:br>
            <a:r>
              <a:rPr lang="en-GB" sz="3600" cap="none" dirty="0" smtClean="0">
                <a:latin typeface="Comic Sans MS" panose="030F0702030302020204" pitchFamily="66" charset="0"/>
              </a:rPr>
              <a:t>- people who are ill have either sinned or have not got enough faith</a:t>
            </a:r>
            <a:r>
              <a:rPr lang="en-GB" cap="none" dirty="0" smtClean="0">
                <a:latin typeface="Comic Sans MS" panose="030F0702030302020204" pitchFamily="66" charset="0"/>
              </a:rPr>
              <a:t/>
            </a:r>
            <a:br>
              <a:rPr lang="en-GB" cap="none" dirty="0" smtClean="0">
                <a:latin typeface="Comic Sans MS" panose="030F0702030302020204" pitchFamily="66" charset="0"/>
              </a:rPr>
            </a:br>
            <a:endParaRPr lang="en-GB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080" y="1280160"/>
            <a:ext cx="8854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Faith and </a:t>
            </a:r>
            <a:r>
              <a:rPr lang="en-GB" sz="3200" dirty="0">
                <a:latin typeface="Comic Sans MS" panose="030F0702030302020204" pitchFamily="66" charset="0"/>
              </a:rPr>
              <a:t>m</a:t>
            </a:r>
            <a:r>
              <a:rPr lang="en-GB" sz="3200" dirty="0" smtClean="0">
                <a:latin typeface="Comic Sans MS" panose="030F0702030302020204" pitchFamily="66" charset="0"/>
              </a:rPr>
              <a:t>ental health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1 Kings 19 – Elijah experiences depression and has suicidal thoughts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Psalm 88 – King David feels abandoned and isolated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Job 3 – Job wishes he had never been born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080" y="1280160"/>
            <a:ext cx="885444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Faith and </a:t>
            </a:r>
            <a:r>
              <a:rPr lang="en-GB" sz="3200" dirty="0">
                <a:latin typeface="Comic Sans MS" panose="030F0702030302020204" pitchFamily="66" charset="0"/>
              </a:rPr>
              <a:t>m</a:t>
            </a:r>
            <a:r>
              <a:rPr lang="en-GB" sz="3200" dirty="0" smtClean="0">
                <a:latin typeface="Comic Sans MS" panose="030F0702030302020204" pitchFamily="66" charset="0"/>
              </a:rPr>
              <a:t>ental health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Lamentations – a whole book of the Bible exploring negative emotions, loss, grief and despair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Mark 3 v 19b – 21 – Jesus’ family arrive worried that he has gone out of his mind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Matthew 26 v 36 – 46 – the account of Jesus’ anguish in the garden of Gethsemane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080" y="1280160"/>
            <a:ext cx="8854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Faith and </a:t>
            </a:r>
            <a:r>
              <a:rPr lang="en-GB" sz="3200" dirty="0">
                <a:latin typeface="Comic Sans MS" panose="030F0702030302020204" pitchFamily="66" charset="0"/>
              </a:rPr>
              <a:t>m</a:t>
            </a:r>
            <a:r>
              <a:rPr lang="en-GB" sz="3200" dirty="0" smtClean="0">
                <a:latin typeface="Comic Sans MS" panose="030F0702030302020204" pitchFamily="66" charset="0"/>
              </a:rPr>
              <a:t>ental health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Psalm 23 – I walk through the valley of the shadow of death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Jeremiah 8 v 18 – my joy is gone, grief is upon me, my heart is sick.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can we do?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" y="68580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can we do?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Regular exercise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Eat well, and drink lots of water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Avoid self medication through alcohol &amp; drugs as these are not the “pick me up” that they claim – rather they cause more brain damage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Sleep well – make your bed a sacred space so that you go to work from a place of rest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Learn to breathe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926" y="1310005"/>
            <a:ext cx="5765799" cy="4324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713" y="1264443"/>
            <a:ext cx="5817870" cy="43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210" y="1085850"/>
            <a:ext cx="104355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can we do?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Connect to something bigger than ourselves – our faith, our family, our church, our community – when we give of ourselves, we receive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Try something new- get involved, help </a:t>
            </a:r>
            <a:r>
              <a:rPr lang="en-GB" sz="3200" dirty="0">
                <a:latin typeface="Comic Sans MS" panose="030F0702030302020204" pitchFamily="66" charset="0"/>
              </a:rPr>
              <a:t>yourself by helping others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Have a digital detox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Keep good company – avoid “</a:t>
            </a:r>
            <a:r>
              <a:rPr lang="en-GB" sz="3200" dirty="0" err="1" smtClean="0">
                <a:latin typeface="Comic Sans MS" panose="030F0702030302020204" pitchFamily="66" charset="0"/>
              </a:rPr>
              <a:t>dementors</a:t>
            </a:r>
            <a:r>
              <a:rPr lang="en-GB" sz="3200" dirty="0" smtClean="0">
                <a:latin typeface="Comic Sans MS" panose="030F0702030302020204" pitchFamily="66" charset="0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Learn forgiveness  </a:t>
            </a: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9717" y="1123948"/>
            <a:ext cx="5974083" cy="44805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355" y="1120773"/>
            <a:ext cx="5948680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831979"/>
            <a:ext cx="10995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</a:t>
            </a:r>
            <a:r>
              <a:rPr lang="en-GB" sz="3200" dirty="0">
                <a:latin typeface="Comic Sans MS" panose="030F0702030302020204" pitchFamily="66" charset="0"/>
              </a:rPr>
              <a:t>can we do?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Practice the lost art of Christian meditation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Big THANKS for little things, keep a gratitude diary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Communicate – listen as well as talk 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Grow from adversity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Comic Sans MS" panose="030F0702030302020204" pitchFamily="66" charset="0"/>
              </a:rPr>
              <a:t>Always hold on to hope &amp; Live with Love</a:t>
            </a:r>
          </a:p>
          <a:p>
            <a:pPr marL="285750" indent="-28575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cap="none" dirty="0" smtClean="0">
                <a:latin typeface="Comic Sans MS" panose="030F0702030302020204" pitchFamily="66" charset="0"/>
              </a:rPr>
              <a:t>How am I?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/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>What can you tell about my state of health by looking at me?</a:t>
            </a:r>
            <a:endParaRPr lang="en-GB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55" y="195607"/>
            <a:ext cx="10364451" cy="15961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can we do?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647002"/>
            <a:ext cx="5391150" cy="43194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Subscription </a:t>
            </a:r>
            <a:r>
              <a:rPr lang="en-GB" dirty="0" err="1" smtClean="0"/>
              <a:t>aPPS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Abide-Christian meditation</a:t>
            </a:r>
          </a:p>
          <a:p>
            <a:pPr marL="0" indent="0">
              <a:buNone/>
            </a:pPr>
            <a:r>
              <a:rPr lang="en-GB" dirty="0" smtClean="0"/>
              <a:t>- Calm - mediation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Websites:</a:t>
            </a:r>
          </a:p>
          <a:p>
            <a:r>
              <a:rPr lang="en-GB" dirty="0" smtClean="0">
                <a:hlinkClick r:id="rId3"/>
              </a:rPr>
              <a:t>www.thriveport.com/products/moodkit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www.moodtools.org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http://positivepenguins.com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www.headspace.com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www.moodpanda.com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12806" y="1647002"/>
            <a:ext cx="5105400" cy="4479478"/>
          </a:xfrm>
        </p:spPr>
        <p:txBody>
          <a:bodyPr/>
          <a:lstStyle/>
          <a:p>
            <a:r>
              <a:rPr lang="en-GB" dirty="0" smtClean="0">
                <a:hlinkClick r:id="rId8"/>
              </a:rPr>
              <a:t>www.prevent-suicide.org.uk</a:t>
            </a:r>
            <a:endParaRPr lang="en-GB" dirty="0" smtClean="0"/>
          </a:p>
          <a:p>
            <a:r>
              <a:rPr lang="en-GB" dirty="0" smtClean="0">
                <a:hlinkClick r:id="rId9"/>
              </a:rPr>
              <a:t>www.stem4.org.uk/calmharm</a:t>
            </a:r>
            <a:endParaRPr lang="en-GB" dirty="0" smtClean="0"/>
          </a:p>
          <a:p>
            <a:r>
              <a:rPr lang="en-GB" dirty="0" smtClean="0">
                <a:hlinkClick r:id="rId10"/>
              </a:rPr>
              <a:t>www.moodscope.com</a:t>
            </a:r>
            <a:endParaRPr lang="en-GB" dirty="0" smtClean="0"/>
          </a:p>
          <a:p>
            <a:r>
              <a:rPr lang="en-GB" dirty="0" smtClean="0">
                <a:hlinkClick r:id="rId11"/>
              </a:rPr>
              <a:t>www.superbetter.com</a:t>
            </a:r>
            <a:endParaRPr lang="en-GB" dirty="0" smtClean="0"/>
          </a:p>
          <a:p>
            <a:r>
              <a:rPr lang="en-GB" dirty="0" smtClean="0">
                <a:hlinkClick r:id="rId12"/>
              </a:rPr>
              <a:t>www.childline.org.uk/toolbox-for-me</a:t>
            </a:r>
            <a:endParaRPr lang="en-GB" dirty="0" smtClean="0"/>
          </a:p>
          <a:p>
            <a:r>
              <a:rPr lang="en-GB" dirty="0" smtClean="0">
                <a:hlinkClick r:id="rId13"/>
              </a:rPr>
              <a:t>http://Sam-app.org.uk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2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94510"/>
            <a:ext cx="94297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Two sayings of Jesus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second commandment is this: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Love your neighbour AS YOU LOVE YOURSELF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A new commandment I give you – that you LOVE one another as I have LOVED YOU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 smtClean="0">
                <a:latin typeface="Comic Sans MS" panose="030F0702030302020204" pitchFamily="66" charset="0"/>
              </a:rPr>
              <a:t>How are you?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>
                <a:latin typeface="Comic Sans MS" panose="030F0702030302020204" pitchFamily="66" charset="0"/>
              </a:rPr>
              <a:t/>
            </a:r>
            <a:br>
              <a:rPr lang="en-GB" cap="none" dirty="0">
                <a:latin typeface="Comic Sans MS" panose="030F0702030302020204" pitchFamily="66" charset="0"/>
              </a:rPr>
            </a:br>
            <a:endParaRPr lang="en-GB" cap="non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94" y="0"/>
            <a:ext cx="6407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300785"/>
            <a:ext cx="10595610" cy="5557215"/>
          </a:xfrm>
        </p:spPr>
        <p:txBody>
          <a:bodyPr>
            <a:normAutofit fontScale="90000"/>
          </a:bodyPr>
          <a:lstStyle/>
          <a:p>
            <a:pPr algn="l"/>
            <a:r>
              <a:rPr lang="en-GB" cap="none" dirty="0" smtClean="0">
                <a:latin typeface="Comic Sans MS" panose="030F0702030302020204" pitchFamily="66" charset="0"/>
              </a:rPr>
              <a:t>Do you recognise any of these?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/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>- </a:t>
            </a:r>
            <a:r>
              <a:rPr lang="en-GB" sz="3000" cap="none" dirty="0" smtClean="0">
                <a:latin typeface="Comic Sans MS" panose="030F0702030302020204" pitchFamily="66" charset="0"/>
              </a:rPr>
              <a:t>what do I do if I feel stressed all the time?</a:t>
            </a:r>
            <a:br>
              <a:rPr lang="en-GB" sz="3000" cap="none" dirty="0" smtClean="0">
                <a:latin typeface="Comic Sans MS" panose="030F0702030302020204" pitchFamily="66" charset="0"/>
              </a:rPr>
            </a:br>
            <a:r>
              <a:rPr lang="en-GB" sz="3000" cap="none" dirty="0" smtClean="0">
                <a:latin typeface="Comic Sans MS" panose="030F0702030302020204" pitchFamily="66" charset="0"/>
              </a:rPr>
              <a:t/>
            </a:r>
            <a:br>
              <a:rPr lang="en-GB" sz="3000" cap="none" dirty="0" smtClean="0">
                <a:latin typeface="Comic Sans MS" panose="030F0702030302020204" pitchFamily="66" charset="0"/>
              </a:rPr>
            </a:br>
            <a:r>
              <a:rPr lang="en-GB" sz="3000" cap="none" dirty="0" smtClean="0">
                <a:latin typeface="Comic Sans MS" panose="030F0702030302020204" pitchFamily="66" charset="0"/>
              </a:rPr>
              <a:t>- I can’t control my anger.  When it comes I completely lose control</a:t>
            </a:r>
            <a:br>
              <a:rPr lang="en-GB" sz="3000" cap="none" dirty="0" smtClean="0">
                <a:latin typeface="Comic Sans MS" panose="030F0702030302020204" pitchFamily="66" charset="0"/>
              </a:rPr>
            </a:br>
            <a:r>
              <a:rPr lang="en-GB" sz="3000" cap="none" dirty="0" smtClean="0">
                <a:latin typeface="Comic Sans MS" panose="030F0702030302020204" pitchFamily="66" charset="0"/>
              </a:rPr>
              <a:t/>
            </a:r>
            <a:br>
              <a:rPr lang="en-GB" sz="3000" cap="none" dirty="0" smtClean="0">
                <a:latin typeface="Comic Sans MS" panose="030F0702030302020204" pitchFamily="66" charset="0"/>
              </a:rPr>
            </a:br>
            <a:r>
              <a:rPr lang="en-GB" sz="3000" cap="none" dirty="0" smtClean="0">
                <a:latin typeface="Comic Sans MS" panose="030F0702030302020204" pitchFamily="66" charset="0"/>
              </a:rPr>
              <a:t>- there is this group of girls who have set themselves the challenge of seeing how long they can go without eating.  I want them to like me, so I will join in.</a:t>
            </a:r>
            <a:br>
              <a:rPr lang="en-GB" sz="3000" cap="none" dirty="0" smtClean="0">
                <a:latin typeface="Comic Sans MS" panose="030F0702030302020204" pitchFamily="66" charset="0"/>
              </a:rPr>
            </a:br>
            <a:r>
              <a:rPr lang="en-GB" sz="3000" cap="none" dirty="0" smtClean="0">
                <a:latin typeface="Comic Sans MS" panose="030F0702030302020204" pitchFamily="66" charset="0"/>
              </a:rPr>
              <a:t/>
            </a:r>
            <a:br>
              <a:rPr lang="en-GB" sz="3000" cap="none" dirty="0" smtClean="0">
                <a:latin typeface="Comic Sans MS" panose="030F0702030302020204" pitchFamily="66" charset="0"/>
              </a:rPr>
            </a:br>
            <a:r>
              <a:rPr lang="en-GB" sz="3000" cap="none" dirty="0" smtClean="0">
                <a:latin typeface="Comic Sans MS" panose="030F0702030302020204" pitchFamily="66" charset="0"/>
              </a:rPr>
              <a:t>- I only leave home to go to school. The rest of my life is spent online</a:t>
            </a:r>
            <a:br>
              <a:rPr lang="en-GB" sz="3000" cap="none" dirty="0" smtClean="0">
                <a:latin typeface="Comic Sans MS" panose="030F0702030302020204" pitchFamily="66" charset="0"/>
              </a:rPr>
            </a:br>
            <a:r>
              <a:rPr lang="en-GB" sz="3000" cap="none" dirty="0" smtClean="0">
                <a:latin typeface="Comic Sans MS" panose="030F0702030302020204" pitchFamily="66" charset="0"/>
              </a:rPr>
              <a:t> </a:t>
            </a:r>
            <a:endParaRPr lang="en-GB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9176068" cy="3831285"/>
          </a:xfrm>
        </p:spPr>
        <p:txBody>
          <a:bodyPr>
            <a:normAutofit/>
          </a:bodyPr>
          <a:lstStyle/>
          <a:p>
            <a:r>
              <a:rPr lang="en-GB" cap="none" dirty="0" smtClean="0">
                <a:latin typeface="Comic Sans MS" panose="030F0702030302020204" pitchFamily="66" charset="0"/>
              </a:rPr>
              <a:t>Apart from “happy” and “sad”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>what are the top 10 other emotions you think your age group feel most often?</a:t>
            </a:r>
            <a:endParaRPr lang="en-GB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45920"/>
            <a:ext cx="10363826" cy="4145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cap="none" dirty="0" smtClean="0">
                <a:latin typeface="Comic Sans MS" panose="030F0702030302020204" pitchFamily="66" charset="0"/>
              </a:rPr>
              <a:t>	Anger				Excitement</a:t>
            </a:r>
          </a:p>
          <a:p>
            <a:pPr marL="0" indent="0">
              <a:buNone/>
            </a:pPr>
            <a:r>
              <a:rPr lang="en-GB" sz="3000" cap="none" dirty="0" smtClean="0">
                <a:latin typeface="Comic Sans MS" panose="030F0702030302020204" pitchFamily="66" charset="0"/>
              </a:rPr>
              <a:t>	Stress				Confusion</a:t>
            </a:r>
          </a:p>
          <a:p>
            <a:pPr marL="0" indent="0">
              <a:buNone/>
            </a:pPr>
            <a:r>
              <a:rPr lang="en-GB" sz="3000" cap="none" dirty="0" smtClean="0">
                <a:latin typeface="Comic Sans MS" panose="030F0702030302020204" pitchFamily="66" charset="0"/>
              </a:rPr>
              <a:t>	Worry				Joy</a:t>
            </a:r>
          </a:p>
          <a:p>
            <a:pPr marL="0" indent="0">
              <a:buNone/>
            </a:pPr>
            <a:r>
              <a:rPr lang="en-GB" sz="3000" cap="none" dirty="0" smtClean="0">
                <a:latin typeface="Comic Sans MS" panose="030F0702030302020204" pitchFamily="66" charset="0"/>
              </a:rPr>
              <a:t>	Fear					Loneliness</a:t>
            </a:r>
          </a:p>
          <a:p>
            <a:pPr marL="0" indent="0">
              <a:buNone/>
            </a:pPr>
            <a:r>
              <a:rPr lang="en-GB" sz="3000" cap="none" dirty="0" smtClean="0">
                <a:latin typeface="Comic Sans MS" panose="030F0702030302020204" pitchFamily="66" charset="0"/>
              </a:rPr>
              <a:t>	Jealousy</a:t>
            </a:r>
            <a:r>
              <a:rPr lang="en-GB" sz="2500" cap="none" dirty="0" smtClean="0">
                <a:latin typeface="Comic Sans MS" panose="030F0702030302020204" pitchFamily="66" charset="0"/>
              </a:rPr>
              <a:t>				</a:t>
            </a:r>
            <a:r>
              <a:rPr lang="en-GB" sz="3000" cap="none" dirty="0" smtClean="0">
                <a:latin typeface="Comic Sans MS" panose="030F0702030302020204" pitchFamily="66" charset="0"/>
              </a:rPr>
              <a:t>Depression</a:t>
            </a:r>
            <a:endParaRPr lang="en-GB" sz="3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300785"/>
            <a:ext cx="10801350" cy="4711395"/>
          </a:xfrm>
        </p:spPr>
        <p:txBody>
          <a:bodyPr>
            <a:normAutofit/>
          </a:bodyPr>
          <a:lstStyle/>
          <a:p>
            <a:r>
              <a:rPr lang="en-GB" cap="none" dirty="0" smtClean="0">
                <a:latin typeface="Comic Sans MS" panose="030F0702030302020204" pitchFamily="66" charset="0"/>
              </a:rPr>
              <a:t>“emotion” = e - motion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/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 err="1" smtClean="0">
                <a:latin typeface="Comic Sans MS" panose="030F0702030302020204" pitchFamily="66" charset="0"/>
              </a:rPr>
              <a:t>ie</a:t>
            </a:r>
            <a:r>
              <a:rPr lang="en-GB" cap="none" dirty="0" smtClean="0">
                <a:latin typeface="Comic Sans MS" panose="030F0702030302020204" pitchFamily="66" charset="0"/>
              </a:rPr>
              <a:t> energy on the move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>
                <a:latin typeface="Comic Sans MS" panose="030F0702030302020204" pitchFamily="66" charset="0"/>
              </a:rPr>
              <a:t/>
            </a:r>
            <a:br>
              <a:rPr lang="en-GB" cap="none" dirty="0">
                <a:latin typeface="Comic Sans MS" panose="030F0702030302020204" pitchFamily="66" charset="0"/>
              </a:rPr>
            </a:br>
            <a:r>
              <a:rPr lang="en-GB" sz="3900" cap="none" dirty="0" smtClean="0">
                <a:latin typeface="Comic Sans MS" panose="030F0702030302020204" pitchFamily="66" charset="0"/>
              </a:rPr>
              <a:t>emotional health = </a:t>
            </a:r>
            <a:br>
              <a:rPr lang="en-GB" sz="3900" cap="none" dirty="0" smtClean="0">
                <a:latin typeface="Comic Sans MS" panose="030F0702030302020204" pitchFamily="66" charset="0"/>
              </a:rPr>
            </a:br>
            <a:r>
              <a:rPr lang="en-GB" sz="3900" cap="none" dirty="0" smtClean="0">
                <a:latin typeface="Comic Sans MS" panose="030F0702030302020204" pitchFamily="66" charset="0"/>
              </a:rPr>
              <a:t>1.  a balance of positive and negative emotions</a:t>
            </a:r>
            <a:br>
              <a:rPr lang="en-GB" sz="3900" cap="none" dirty="0" smtClean="0">
                <a:latin typeface="Comic Sans MS" panose="030F0702030302020204" pitchFamily="66" charset="0"/>
              </a:rPr>
            </a:br>
            <a:r>
              <a:rPr lang="en-GB" sz="3900" cap="none" dirty="0" smtClean="0">
                <a:latin typeface="Comic Sans MS" panose="030F0702030302020204" pitchFamily="66" charset="0"/>
              </a:rPr>
              <a:t>2.  that can be expressed appropriately</a:t>
            </a:r>
            <a:endParaRPr lang="en-GB" sz="39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24" y="3125993"/>
            <a:ext cx="10351752" cy="2736819"/>
          </a:xfrm>
        </p:spPr>
        <p:txBody>
          <a:bodyPr>
            <a:normAutofit fontScale="90000"/>
          </a:bodyPr>
          <a:lstStyle/>
          <a:p>
            <a:r>
              <a:rPr lang="en-GB" cap="none" dirty="0" smtClean="0">
                <a:latin typeface="Comic Sans MS" panose="030F0702030302020204" pitchFamily="66" charset="0"/>
              </a:rPr>
              <a:t>Did you know………?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>
                <a:latin typeface="Comic Sans MS" panose="030F0702030302020204" pitchFamily="66" charset="0"/>
              </a:rPr>
              <a:t/>
            </a:r>
            <a:br>
              <a:rPr lang="en-GB" cap="none" dirty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>- our brains like it when we notice and respond to difficult emotions, even when they make us feel bad?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r>
              <a:rPr lang="en-GB" cap="none" dirty="0">
                <a:latin typeface="Comic Sans MS" panose="030F0702030302020204" pitchFamily="66" charset="0"/>
              </a:rPr>
              <a:t/>
            </a:r>
            <a:br>
              <a:rPr lang="en-GB" cap="none" dirty="0">
                <a:latin typeface="Comic Sans MS" panose="030F0702030302020204" pitchFamily="66" charset="0"/>
              </a:rPr>
            </a:br>
            <a:r>
              <a:rPr lang="en-GB" cap="none" dirty="0" smtClean="0">
                <a:latin typeface="Comic Sans MS" panose="030F0702030302020204" pitchFamily="66" charset="0"/>
              </a:rPr>
              <a:t>- for every one negative comment we hear we need at least five positive ones to restore the balance</a:t>
            </a:r>
            <a:br>
              <a:rPr lang="en-GB" cap="none" dirty="0" smtClean="0">
                <a:latin typeface="Comic Sans MS" panose="030F0702030302020204" pitchFamily="66" charset="0"/>
              </a:rPr>
            </a:br>
            <a:endParaRPr lang="en-GB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188</TotalTime>
  <Words>1064</Words>
  <Application>Microsoft Office PowerPoint</Application>
  <PresentationFormat>Widescreen</PresentationFormat>
  <Paragraphs>215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Tw Cen MT</vt:lpstr>
      <vt:lpstr>Droplet</vt:lpstr>
      <vt:lpstr>Faith and Mental Health </vt:lpstr>
      <vt:lpstr>How am I?  What can you tell about my state of health by looking at me?</vt:lpstr>
      <vt:lpstr>How are you?  </vt:lpstr>
      <vt:lpstr>PowerPoint Presentation</vt:lpstr>
      <vt:lpstr>Do you recognise any of these?  - what do I do if I feel stressed all the time?  - I can’t control my anger.  When it comes I completely lose control  - there is this group of girls who have set themselves the challenge of seeing how long they can go without eating.  I want them to like me, so I will join in.  - I only leave home to go to school. The rest of my life is spent online  </vt:lpstr>
      <vt:lpstr>Apart from “happy” and “sad” what are the top 10 other emotions you think your age group feel most often?</vt:lpstr>
      <vt:lpstr>PowerPoint Presentation</vt:lpstr>
      <vt:lpstr>“emotion” = e - motion  ie energy on the move  emotional health =  1.  a balance of positive and negative emotions 2.  that can be expressed appropriately</vt:lpstr>
      <vt:lpstr>Did you know………?  - our brains like it when we notice and respond to difficult emotions, even when they make us feel bad?  - for every one negative comment we hear we need at least five positive ones to restore the balance </vt:lpstr>
      <vt:lpstr>True or false………?  - People in churches struggle with mental health issues - it helps in church if we avoid speaking about mental health because we don’t want to upset anyone - people with mental health issues can’t serve in church – it’s too much for them - prayer works and it helps and so does medication and other therapy - people who are ill have either sinned or have not got enough faith </vt:lpstr>
      <vt:lpstr>PowerPoint Presentation</vt:lpstr>
      <vt:lpstr>PowerPoint Presentation</vt:lpstr>
      <vt:lpstr>PowerPoint Presentation</vt:lpstr>
      <vt:lpstr>What can we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do?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and Mental Health</dc:title>
  <dc:creator>S and J</dc:creator>
  <cp:lastModifiedBy>S and J</cp:lastModifiedBy>
  <cp:revision>16</cp:revision>
  <dcterms:created xsi:type="dcterms:W3CDTF">2019-05-25T13:51:03Z</dcterms:created>
  <dcterms:modified xsi:type="dcterms:W3CDTF">2020-01-16T18:20:05Z</dcterms:modified>
</cp:coreProperties>
</file>